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9" r:id="rId3"/>
    <p:sldId id="278" r:id="rId4"/>
    <p:sldId id="259" r:id="rId5"/>
    <p:sldId id="261" r:id="rId6"/>
    <p:sldId id="271" r:id="rId7"/>
    <p:sldId id="270" r:id="rId8"/>
    <p:sldId id="276" r:id="rId9"/>
    <p:sldId id="277" r:id="rId10"/>
    <p:sldId id="272"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57" autoAdjust="0"/>
  </p:normalViewPr>
  <p:slideViewPr>
    <p:cSldViewPr>
      <p:cViewPr varScale="1">
        <p:scale>
          <a:sx n="69" d="100"/>
          <a:sy n="69" d="100"/>
        </p:scale>
        <p:origin x="14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8BAEE4-C15D-4DE9-998E-6B9C4C48D414}" type="datetimeFigureOut">
              <a:rPr lang="en-GB" smtClean="0"/>
              <a:t>09/08/2021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90AB42-3FA4-492A-9EAD-3932D64ACC59}" type="slidenum">
              <a:rPr lang="en-GB" smtClean="0"/>
              <a:t>‹#›</a:t>
            </a:fld>
            <a:endParaRPr lang="en-GB"/>
          </a:p>
        </p:txBody>
      </p:sp>
    </p:spTree>
    <p:extLst>
      <p:ext uri="{BB962C8B-B14F-4D97-AF65-F5344CB8AC3E}">
        <p14:creationId xmlns:p14="http://schemas.microsoft.com/office/powerpoint/2010/main" val="4121347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47CFC1-739B-4E33-9EE8-0AE6608D0C93}" type="datetimeFigureOut">
              <a:rPr lang="en-US" smtClean="0"/>
              <a:t>8/9/2021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78C41F4-6425-4599-9D17-9AB06CD54E51}" type="slidenum">
              <a:rPr lang="en-US" smtClean="0"/>
              <a:t>‹#›</a:t>
            </a:fld>
            <a:endParaRPr lang="en-US"/>
          </a:p>
        </p:txBody>
      </p:sp>
    </p:spTree>
    <p:extLst>
      <p:ext uri="{BB962C8B-B14F-4D97-AF65-F5344CB8AC3E}">
        <p14:creationId xmlns:p14="http://schemas.microsoft.com/office/powerpoint/2010/main" val="366854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96B74-9E01-4F93-A932-F16E0050F7D6}" type="datetimeFigureOut">
              <a:rPr lang="en-GB" smtClean="0"/>
              <a:pPr/>
              <a:t>09/08/2021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6538FB-D9B9-4D80-8033-A571D9ECE6A7}" type="slidenum">
              <a:rPr lang="en-GB" smtClean="0"/>
              <a:pPr/>
              <a:t>‹#›</a:t>
            </a:fld>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96B74-9E01-4F93-A932-F16E0050F7D6}" type="datetimeFigureOut">
              <a:rPr lang="en-GB" smtClean="0"/>
              <a:pPr/>
              <a:t>09/08/2021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538FB-D9B9-4D80-8033-A571D9ECE6A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xqFQoTCLft7ePN7McCFcq3FAod-qINXw&amp;url=http://codepen.io/frazerwilson/pen/zweaH&amp;bvm=bv.102022582,d.ZGU&amp;psig=AFQjCNG9RGWcfP8u9MJEfa1CiPv7mSvpSg&amp;ust=144197933041196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rake-pri.eschools.co.uk/website/year_2/23124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971600" y="2276872"/>
            <a:ext cx="7344816" cy="3456384"/>
          </a:xfrm>
        </p:spPr>
        <p:txBody>
          <a:bodyPr>
            <a:noAutofit/>
          </a:bodyPr>
          <a:lstStyle/>
          <a:p>
            <a:r>
              <a:rPr lang="en-GB" b="1" dirty="0">
                <a:solidFill>
                  <a:srgbClr val="FFFF00"/>
                </a:solidFill>
                <a:effectLst>
                  <a:outerShdw blurRad="38100" dist="38100" dir="2700000" algn="tl">
                    <a:srgbClr val="000000">
                      <a:alpha val="43137"/>
                    </a:srgbClr>
                  </a:outerShdw>
                </a:effectLst>
                <a:latin typeface="Century Gothic" pitchFamily="34" charset="0"/>
              </a:rPr>
              <a:t>Miss </a:t>
            </a:r>
            <a:r>
              <a:rPr lang="en-GB" b="1" dirty="0" smtClean="0">
                <a:solidFill>
                  <a:srgbClr val="FFFF00"/>
                </a:solidFill>
                <a:effectLst>
                  <a:outerShdw blurRad="38100" dist="38100" dir="2700000" algn="tl">
                    <a:srgbClr val="000000">
                      <a:alpha val="43137"/>
                    </a:srgbClr>
                  </a:outerShdw>
                </a:effectLst>
                <a:latin typeface="Century Gothic" pitchFamily="34" charset="0"/>
              </a:rPr>
              <a:t>Wickenden and Mrs McGrath</a:t>
            </a:r>
            <a:r>
              <a:rPr lang="en-GB" b="1" dirty="0">
                <a:solidFill>
                  <a:srgbClr val="FFFF00"/>
                </a:solidFill>
                <a:effectLst>
                  <a:outerShdw blurRad="38100" dist="38100" dir="2700000" algn="tl">
                    <a:srgbClr val="000000">
                      <a:alpha val="43137"/>
                    </a:srgbClr>
                  </a:outerShdw>
                </a:effectLst>
                <a:latin typeface="Century Gothic" pitchFamily="34" charset="0"/>
              </a:rPr>
              <a:t/>
            </a:r>
            <a:br>
              <a:rPr lang="en-GB" b="1" dirty="0">
                <a:solidFill>
                  <a:srgbClr val="FFFF00"/>
                </a:solidFill>
                <a:effectLst>
                  <a:outerShdw blurRad="38100" dist="38100" dir="2700000" algn="tl">
                    <a:srgbClr val="000000">
                      <a:alpha val="43137"/>
                    </a:srgbClr>
                  </a:outerShdw>
                </a:effectLst>
                <a:latin typeface="Century Gothic" pitchFamily="34" charset="0"/>
              </a:rPr>
            </a:br>
            <a:r>
              <a:rPr lang="en-GB" b="1" dirty="0">
                <a:solidFill>
                  <a:srgbClr val="FFFF00"/>
                </a:solidFill>
                <a:effectLst>
                  <a:outerShdw blurRad="38100" dist="38100" dir="2700000" algn="tl">
                    <a:srgbClr val="000000">
                      <a:alpha val="43137"/>
                    </a:srgbClr>
                  </a:outerShdw>
                </a:effectLst>
                <a:latin typeface="Century Gothic" pitchFamily="34" charset="0"/>
              </a:rPr>
              <a:t/>
            </a:r>
            <a:br>
              <a:rPr lang="en-GB" b="1" dirty="0">
                <a:solidFill>
                  <a:srgbClr val="FFFF00"/>
                </a:solidFill>
                <a:effectLst>
                  <a:outerShdw blurRad="38100" dist="38100" dir="2700000" algn="tl">
                    <a:srgbClr val="000000">
                      <a:alpha val="43137"/>
                    </a:srgbClr>
                  </a:outerShdw>
                </a:effectLst>
                <a:latin typeface="Century Gothic" pitchFamily="34" charset="0"/>
              </a:rPr>
            </a:br>
            <a:r>
              <a:rPr lang="en-GB" b="1" dirty="0">
                <a:solidFill>
                  <a:srgbClr val="0000CC"/>
                </a:solidFill>
                <a:effectLst>
                  <a:outerShdw blurRad="38100" dist="38100" dir="2700000" algn="tl">
                    <a:srgbClr val="000000">
                      <a:alpha val="43137"/>
                    </a:srgbClr>
                  </a:outerShdw>
                </a:effectLst>
                <a:latin typeface="Century Gothic" pitchFamily="34" charset="0"/>
              </a:rPr>
              <a:t>Welcome you to Year 6!</a:t>
            </a:r>
            <a:endParaRPr lang="en-GB" sz="3600" b="1" dirty="0">
              <a:solidFill>
                <a:srgbClr val="0000CC"/>
              </a:solidFill>
              <a:effectLst>
                <a:outerShdw blurRad="38100" dist="38100" dir="2700000" algn="tl">
                  <a:srgbClr val="000000">
                    <a:alpha val="43137"/>
                  </a:srgbClr>
                </a:outerShdw>
              </a:effectLst>
              <a:latin typeface="Century Gothic" pitchFamily="34" charset="0"/>
            </a:endParaRPr>
          </a:p>
        </p:txBody>
      </p:sp>
      <p:pic>
        <p:nvPicPr>
          <p:cNvPr id="1026" name="Picture 2" descr="http://www.drakeprimaryschool.co.uk/wp-content/uploads/2014/09/maste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60648"/>
            <a:ext cx="2143125" cy="2162176"/>
          </a:xfrm>
          <a:prstGeom prst="rect">
            <a:avLst/>
          </a:prstGeom>
          <a:noFill/>
          <a:extLst>
            <a:ext uri="{909E8E84-426E-40DD-AFC4-6F175D3DCCD1}">
              <a14:hiddenFill xmlns:a14="http://schemas.microsoft.com/office/drawing/2010/main">
                <a:solidFill>
                  <a:srgbClr val="FFFFFF"/>
                </a:solidFill>
              </a14:hiddenFill>
            </a:ext>
          </a:extLst>
        </p:spPr>
      </p:pic>
      <p:pic>
        <p:nvPicPr>
          <p:cNvPr id="3" name="Welco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1616" y="5949280"/>
            <a:ext cx="609600" cy="609600"/>
          </a:xfrm>
          <a:prstGeom prst="rect">
            <a:avLst/>
          </a:prstGeom>
        </p:spPr>
      </p:pic>
    </p:spTree>
  </p:cSld>
  <p:clrMapOvr>
    <a:masterClrMapping/>
  </p:clrMapOvr>
  <p:transition spd="slow" advTm="8227">
    <p:wipe dir="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4000" y="1659582"/>
            <a:ext cx="8635999" cy="440120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Century Gothic" pitchFamily="34" charset="0"/>
              </a:rPr>
              <a:t>We look forward to seeing you in September.</a:t>
            </a:r>
          </a:p>
          <a:p>
            <a:pPr algn="ctr"/>
            <a:endParaRPr lang="en-US" sz="3200" b="1" dirty="0">
              <a:solidFill>
                <a:schemeClr val="bg1"/>
              </a:solidFill>
              <a:effectLst>
                <a:outerShdw blurRad="38100" dist="38100" dir="2700000" algn="tl">
                  <a:srgbClr val="000000">
                    <a:alpha val="43137"/>
                  </a:srgbClr>
                </a:outerShdw>
              </a:effectLst>
              <a:latin typeface="Century Gothic" pitchFamily="34" charset="0"/>
            </a:endParaRPr>
          </a:p>
          <a:p>
            <a:pPr algn="ctr"/>
            <a:r>
              <a:rPr lang="en-US" sz="3200" b="1" dirty="0">
                <a:solidFill>
                  <a:schemeClr val="bg1"/>
                </a:solidFill>
                <a:effectLst>
                  <a:outerShdw blurRad="38100" dist="38100" dir="2700000" algn="tl">
                    <a:srgbClr val="000000">
                      <a:alpha val="43137"/>
                    </a:srgbClr>
                  </a:outerShdw>
                </a:effectLst>
                <a:latin typeface="Century Gothic" pitchFamily="34" charset="0"/>
              </a:rPr>
              <a:t>You can contact me throughout the school year at:</a:t>
            </a:r>
          </a:p>
          <a:p>
            <a:pPr algn="ctr"/>
            <a:r>
              <a:rPr lang="en-US" sz="3000" b="1" dirty="0">
                <a:solidFill>
                  <a:srgbClr val="0070C0"/>
                </a:solidFill>
                <a:effectLst>
                  <a:outerShdw blurRad="38100" dist="38100" dir="2700000" algn="tl">
                    <a:srgbClr val="000000">
                      <a:alpha val="43137"/>
                    </a:srgbClr>
                  </a:outerShdw>
                </a:effectLst>
                <a:latin typeface="Century Gothic" pitchFamily="34" charset="0"/>
              </a:rPr>
              <a:t>year6@drakeprimaryschool.onmicrosoft.com</a:t>
            </a:r>
          </a:p>
          <a:p>
            <a:pPr algn="ctr"/>
            <a:endParaRPr lang="en-US" sz="3000" b="1" dirty="0">
              <a:solidFill>
                <a:srgbClr val="0070C0"/>
              </a:solidFill>
              <a:effectLst>
                <a:outerShdw blurRad="38100" dist="38100" dir="2700000" algn="tl">
                  <a:srgbClr val="000000">
                    <a:alpha val="43137"/>
                  </a:srgbClr>
                </a:outerShdw>
              </a:effectLst>
              <a:latin typeface="Century Gothic" pitchFamily="34" charset="0"/>
            </a:endParaRPr>
          </a:p>
          <a:p>
            <a:pPr algn="ctr"/>
            <a:r>
              <a:rPr lang="en-US" sz="3000" b="1" dirty="0">
                <a:solidFill>
                  <a:schemeClr val="bg1"/>
                </a:solidFill>
                <a:effectLst>
                  <a:outerShdw blurRad="38100" dist="38100" dir="2700000" algn="tl">
                    <a:srgbClr val="000000">
                      <a:alpha val="43137"/>
                    </a:srgbClr>
                  </a:outerShdw>
                </a:effectLst>
                <a:latin typeface="Century Gothic" pitchFamily="34" charset="0"/>
              </a:rPr>
              <a:t>Please don’t hesitate to ask me any questions.</a:t>
            </a:r>
          </a:p>
        </p:txBody>
      </p:sp>
      <p:sp>
        <p:nvSpPr>
          <p:cNvPr id="3" name="AutoShape 2" descr="data:image/jpeg;base64,/9j/4AAQSkZJRgABAQAAAQABAAD/2wCEAAkGBxISEhUUExQVFhQUFhcXFxYYGBcXHxoWFxQXFxQXFBoYHCggGBolHBQUITEhJSkrLi4uFx8zODMsNygtLisBCgoKDg0OGxAQGywkICQsLCwsNCwsLCwsLCwsLCwsLCwsLCwsLCwsLCwsLCwsLCwsLCwsLCwsLCwsLCwsLCwsLP/AABEIAMABBgMBEQACEQEDEQH/xAAbAAEAAgMBAQAAAAAAAAAAAAAABQYDBAcCAf/EAEEQAAEDAQUFBQUFBwMFAQAAAAEAAhEDBAUSITEGQVFhcRMigZGhMkKxwfAHUmJy0RQjM4KS4fEVQ6I0U2PC0yT/xAAbAQEAAgMBAQAAAAAAAAAAAAAAAwUCBAYBB//EADQRAAICAQMDAgQFBAICAwAAAAABAgMRBBIhBTFBE1EiYXGBFDKhsdEjkeHwBkJSwRUkNP/aAAwDAQACEQMRAD8A7igCAIAgCAIAgCAIAgCAIAgCAIAgCAIAgCAIAgCAIAgCAIAgCAIAgCAIAgCAIAgCAIAgCAIAgCAIAgMdau1glzg0cyAo52wr/PJL6vB6ot9kRlq2gpt9lr6h/C0gdcToHlKr7+saSpfmy/lz/gnhpbJeMHh99EjuAA/ik+ghVEv+TN8V1c/N/wAImWjw+Waf+o1yf4gE7gG5dJk+aifWOovlQX9n/JJ+Hp9/1MjrVWJyqHpDP0Wsup9Uk+P2X8HqqpXdfqzw+11xH7x2XJmf/FSy6l1NR7ffCPY00t/5PjLztDfeDh+Jo/8AWFLV1jXpfFFP7fwzJ6Sl9s/Zm1Q2gzh7PFpn/ic/irCnr1beLYOP6r+SCegkvyv+/BLWe0sqCWOB+I6jUK6pvrujurkmvkac65QeJLBmUpgEAQBAEAQBAEAQBAEAQBAEAQBAEAQBAEAQGCvbKbDDnAHhqfIZrX1Grp08d1skv99u5nCuU/yo1LResDuNk8zA9JKprf8AkemS/ppyf9v9/sTR00m+eCLtF4VHCHOjjg7o89fVVFnV9ffLEPhXyX/t5NuOmrjz+5pduG8T4k+pVZfTbKW6yWX8zajWmsI907YzV0+iV1VLmfIlVPwY33kzcB0VtpNZpaJZVZr2aS6axuwYalsYdGtXT6fqtF62rBV26G6rl5PBtAAjDnxW7GEc5SRE92MZMBqOPvKZwg1yhDKPdMGfaPmoXpqvY2I2zXkyVrNDS8GHN1AVZ1DpldkG4rlFnpNU29s+UyPN64CHZ9QSCOhC57pmono9Rnx2aN7V6L1q3Hz4LJZL/e0AmKjSPyu89D9ZrvIxhZHfHyctLfCW2SJ277yp1h3T3hq05OHUcOYyULWHgzNxeAIAgCAIAgCAIAgCAIAgCAIAgCA17ZbadJuKo4NHPeeAGpPRYWWQrW6bwjKEJTeIrJDVtpQf4bDyLsvQZ+cKpv6vGPFcc/N9iwr6dLvN4NC03pUPt1HNH3Ww3zIz9VXanqGocWt2M+389yevRwz8Kz9TSqXzTAy16KpnCuSzLLb9zbjpJZFO+RCz08IdsGN2n28mnVtgcV0dFFbXCKq2ckCTxUlnTq7F8SPIayUDXrUnHQqus6Kv+jLCnqKf5kR1aq4GDIVbdpJUvEiwhKNizExi0Eb1Eo45Rk4ZRK3dbMQwnXcuo6brfUjsl3RS63RbHuj2N0AncFcRbK3aj7mOGXxWeGu56kgwu3jLf4r3yTRXlFatjezqOZ4joVyPVdL6Nza7Pk6rR2K6lPyuGbVwW0kupOOmbenAK26Pfuh6bZU9U0yjLekTD3OMFpLXNza4ZEK3lXu4KhfC+3BZtl79NZvZ1SBWbOmQeBvA3HiPHpo16hSsdUuJL9V7okv0zhFTX5WWBbJqhAEAQBAEAQBAEAQBAEAQHxzgBJMAalAVW9NrxJZZm4zvqEd0fl3u65DqqrU9UhDMa+X+hZabp0p/FZwv1ISuXuPaVnEk7znlwaNw5BUNtlk5b7n/AL8kW9UK61tqRH2u9QMmZc1BZLe+OEbEKX3kRTrYS7OT4rH0+CZLawDnqngxfckaBnirDRaZSWSt1Vzi8M3aNBdDTXt4KK23cbnZrbSNTPJ5FJeOCfJnFs0L2s/dBiSFV9So30trxyXHT7mp7X5IR+XALmVyXyR8Y8DMSSNFJXZOuSlHg8lBSTTLPd7xUa1waefVdnRYrK1NHMX1uubizYrUwXeyVsSwyGGfc9QBlmN+aImSK7tTSwhtQagwehWn1XT+rRu8osulXbLHX7kL23ZvZVHunOOB1XO6K51WplzqqVZW0y7UoIBGhEhdpFKSyjj58PBqWppY8PGWkOHuuGhCpurUTqcdTX47/QsNDON0HRL7F32evptobBI7Vo7wG8bnN5H0K34/FXGxdmVM4uE3CXdEuh4EAQBAEAQBAEAQBAEBE3ztBSs5wmXVSJFNuscSdGtka/Fa+o1MKI5kT0aedzxEpNotle0uPaOLhMhgMMbnlA96OJkrnbdVdq3tXb2Ohq0tOmjuff3PdorNoiAJf8FpTlGv4Y/m8mcVKx5fYr9utr3GXFYJZeXybUYqKwiNqV1MoGW5ox1amYKyUT2XLyeu2lebTCRv3fasws6bpUT3I076VZHDLRZjIC6mFiaTXk5W2LhJxZu0mSp00yJGUUfr5KRIyPj7KDk6IPBeSrTWGTQscXlFQvSz9m8gN0OpXGayj0b5R8eDrNLb6takR+M73AdFBheEbL+ZN7M2mQ+niOWYK6Po9mYODKPqlXKmiba8D3yrbhd2Vj+hnBn3wevJZxPM48GhelmD6bmxEieSl2KUXFmVVrhYpIpdOnLS0gSMj1XC3wdVrj7M7SElOKl7oseyVoxUyzPFSMeG5dd0u31acM5XqlXp259ybrMx03NjXQ81Z2VKcHF+UVddrrsU14Ii47wdSqSB+8pk92R32++z5jmAqjpclBz0dj88G/1eDbjqoLhrk6bZLS2qxr2GWuEg/W9bEouLwzQTTWUZliehAEAQBAEAQBAEAQHLrYTVrVKrzJe8gRuptJFMf0x4krlNfa7bW/C4Oo0NSqrTXckg5tGmS0d45SvdUvwdMVHvMgjN6m1pviJWrXaCVUwikWsUkiKtFQrbhFHrZoVXFbEUjzJFXhewpiCfVblGldj4NXUaqNUfiNFm0Q5jmrL/AOKi13KiXV3nCRYrotmM6qn12ldDwyz02pV0co6HcrcTVt6G3+gslP1OvFvBLMZ9f3VtXLKKzBkHgeQWzDkNHk5HICeKzb9glkrW1lnBwvzM5GOKpOsVZgrF4L3pNvLrZXQDuEdVzvBfrkkbqqOZVa6RB7pHVWHStQq7kvc0+o0udD+RanA8AV17Tz2OT3JI9AHQtHgs1F+xG7Oe5kqNkYRlHFSwSRg7Gyi3xZ+zrnuiH5yOIXM9eoUbFNeTrOi3+pTtfg83NaRRtbSfYqd0zpPuyoejajZPazPrFHqVZXdF9t1QNhrY5nVdjBN8nGx5fJVLzaKVUHe7MdRuXL9bpnTdHUw+51PS7I6jTvTz8Fu2fvMMb2jc6Lz+8aM+zfvcOXEePW409i1lSnH837nOXQlpbXXLsW9rgRIzB0KiMz6gCAIAgCAIAgCA8v0PRAcns7iGtxAgwJByg7xHVcdenF8nX0TjKGESNaoHsgEcVudWj6mlqtXjhlZpXs1NkGQVopqlgy2yR1amtmMhkjbYwxktmtrJhKXBz6+qh7Ug7l1OmgowWDmNVa52Ns1abltrBpsuex9aWgcJVN1lL04st+lN7pHXdl4LPoqq0eVS/qT9Rj8aZNVKf0dFdaaWYlK+GY3n+Uct6sIvCPMGB58Bw/VO5l2NO92l1EkD2c4WtrKVbRKBt6K707kynPJ3uC43heDrIs81QInEZBlSUTcLE8HliUotZLlY346bXNeMwu7re6Ckjh7vgm4tG1T7XkVOlI1nKBkdWIycw9Qs45I+H2ZWNr2swtfmIIkqr6xU7Kd0Vyi96Hbsu2N9yvVTjbAz39OBXHxzCWTrJcrBZNnb1NWgJjHTOF36ruun6j1Klk4jW6f0rml2Pd7Ue1ploHeb3mnmtrUUK+mUH5RDRqnpr42Jmtdd9tsxAbLmuMVGATmcpM6LjtFZdo7/AE7OF/vY6bqOjjq6PWh38HQLjtYacMxScMTJywmc2dM5HjyXUWONsVZHv5/k5SrdFuEieWuThAfHOAzJAHNAYGW6mXBodJOkTHnoslFtZRi5xT255NhYmQQBAEAQHNdrLtNK1GBDK01GnXvf7g8zP8y5/qtGHvXkuOn3vG32MFmfh1PXIBe9NnHU0T0k/sOoRlVZG+P3Mdto55abs1zbjKuThLui0rmpxTXk0/8ATy7gs1bzhGbeOSPt93lozW1GbTw1gjU1LlHPdqbsOPG0dYXVaDUqyCj5RQ63TOEty7Mr9KgSYjqrBJ4NEuGzDADloN6ouqT3PCOh6bTshlnUdj7WMRbxC0tDypQZ71KPwxkWas7l6qx0ksLBRzialWp4n60VkmYYMXadZ5KXueM+OAcCCTBC9kkE8PJT30g0kREE+i4nVQdd0o/M7Kie+Cl7nxgn3RCgfHklz8ia2UryHUiz2TIE7uS6/pF/qVbW84OU6zVss3ryTb8AzJLTyO5XcexQ5l9T46oP+4fFSI859iOvuj2tJzZByXs4KyDi/JPp7HVYpLwUu7XF8iBLciRyXz3WUuixxZ31VvqwUl5M922ltG0YRpVEHqNFa9GukpYZU9XqTgpFxsVcMMldYmsYORtzJlJ21uOq40zRaSH1C6pDgI4E8FX6v0YuV0++MIutC77lHTwfHk6Fs5/09NvKDnMjmtHS6nfXlcGXUNN6N+3uWOy1MDQ1pMDQKaCbfLNRzMwe4jNx+HwUOpnZHitNmO8wVWBxAjEeGqk0sbcZsZHLl8GWldpc5jngDAcTRqZzHQa81u+rti4x8mCo+JSfglFAbIQBAEAQEXtHdn7RRc0fxG96meDwDHgcx4qDUUK6txZJVY65KSOY07Q52cdR8Zlcvp7VpdQpPwXs169LXubrapczm3XopOt6ZRuV8fyz/c1+m2tRdUu8TJZHfUqoqjmeC1m/hZsW2yh7YhdEtB6sFzhlD+M9Gz5FNvu6OIyWsldppYksfPwWtVtV8eOSq17qaDvW9HW2SXLH4SrPCNqxQzJa1uZcm3CGC27O2vDVZnkclho/huXzItZDdS/kXirVy3KxqW2xo56UeDVL5VlEja4PgzyWxEiZkp5a5cFlKOVwR5KxelPDVcJGeYXKdXp2W7vc6fptu+nHsakidSeiquSybyjcuGs1loiXd5pV/wBCm1Y0UnWYbqkWTtPusnmf7rq0cs1xyHVHfhBWeWY4XuY3OnLXLQLFzM1HJRLxf2dZ7RkHZrmesULcpY5Ot6Ta3U4sjLaS19N/3XD1MLT0M1GZPrVuqaLyHZeS6tT+DJyO34jR2htrDSDDTl7j7Qcco5LR1OqVdLysll06iUr1JSxjkkdk7S5tPCdx6qt6fLfA2uo8z3MtVO8GtzcQrStPJUSRJWBj6veILaZ0nJzucbh1zU8mkuO5FCDfLJWjRawQ0R9bzvUbeSZJLsZF4ehAEAQBAEAQHO9sLr7CtjblTrEnpU1cPHXzXOdX0mJerHz+5aaG/Hwsh7LUGLPMHJSwj+M6e6/+0OUR2P0NSprtLuO27N0Eei5yKfDXdF3CaawTVmfIXZ9OmrqFJHNa+DrtwzLXsbajS0hbNlMZrZJcM0q7pUzUos5zfljLHEcJXObXXY4Pwdjp7FbBTXkgBMytjwbUc4Jm7LRm08HD4qGPw2p/M8mswa+R0btJE8f0VrJJW5OaawsHwLeia7fg9Tv0HFbEefqQs+tqz7LfEqRrjDZE0V/ahzQ9jsuBAVN1enNSfsW/SLGpOJGioei5fCOiyfLHa8Nop75yJj0Vv0ji5Nlb1NZpaRcpyzd4Bdg3z3ORweSODSeqxckepM+s4HLkFg2zJJFQvywzXxkGN3VUvWtyipHQ9KmsOKZDX1Tlh6j0VJpZ4miwuWYMttk9gR90fBdZCWYo5VrDNW2WfFE7jKr+oRbpeCx0E9tiNiwVMDT1Wn0jLi/qTa6XJeNndnzlVtA72rKZ93gX8Xct3XS8XBVPl5LQvAEAQBAEAQBAEAQEdf8AdYtNB9KYJEsd9149k/W4lYWQU4uLMoy2vJyKk1zXOa+Q9ji1wO4gwQqXTXfhtRtkuHwzdur9WvKNq3y5odwyOSr+oaVafUNLtLlG1oLnOvnuuGbNx2ie6fmrDodu211vs+TDq9W6pTXgtFnbkuimsHNOWSo7ZWOHYh7y5rqMdt6l7nV9Hnmna/Bzy1PIK9gsouOUbViJI9VFZwzNI6ddNXHSYeLdys201GZzN8ds5RNuFvVtNGjIwvqCcu8eG4LZi/sRtMw1anE67hx6LJS9jzaaF8UsdJ0Dvbuq1b4RsTi+TY083XNSRWqFaRxK5GyvbLDOohJNZPtSpDmOO5wy8VNo5bLVgh1SUq2X2g6RkPFdhvyjkZQwbDKOLiVkmRyaSM77LEQO8TAHMo7Ix5ZApSk+CG21uis1rHDvxu4cYWvr6vxOnaj3LXptyqt+LyUy8bO4tORkjTmVzENJdCXMToZX1uL+ItV30Ya0cGgLoa21FI5yf5mfLXAB0C8uW6LRlVZtlksGx2zhyrV2kYTLGOEGR77gfQePBR6LT+hXh9zLUW+pLJd1tkIQBAEAQBAEAQBAEAQFK26uPW1U2yQIqgb2jSp4DI8o4Kp6ppHZH1Id13NvS3bXtfkqlISCDoeZUM2tdpePzwJFnT3bv+sjVs4LKo68D8VWaO307oyfhlzZBW0yj7oudidIC7G+fGfc4lxxLBo7Y2cdjiO5UnUIepWprwy+6NPbNxfk5Dbs3FQVcI6N8nuwOMxxXlq4M13Oi7JWv9yWz7Bjz/yt+n+pp0/YoOpQUb8rySVar4Dgtmh8dzQkjC4nkAtlOPvkiaPA5eZXufc8aEAzHiV4+2WEym1GYaj2/iyXOa+K9XKOh0c81L5GRxy+K0Y8M2J8l5ut2Kmw8l1mnnugmcrfHE2idsYC2k+CvsTNqjQmoHbmjLqoboObSQrW0hdsrbMNG7VbMvgrx5NrSR3WZZSW1SagE79/yWkrG3hllbDbHKJV1pwjPcpVHJoN4LXsXd9CsxtpxNqODiABpTI3Eb35gyeIjifXDa8CPPJcF4ZBAEAQBAEAQGhfd7UrJRdWqkhjY0EkkmGtaN5JK9jFyeEeN4KVbPtTp5CjZ3u5vcG+jcU+YUqpflmO9GCj9qD/AHrM0j8LyM/Fqy/Dv3PPURL3f9o1ne395TqMdvAh48DIPosHTJHu9EvZ9r7G+P3uEkaOa5sciSMIPio3FruZJ57ExTqsqCWlrmkbiHAg9F4elG2g2adRcX0Wl1E5lozNPjA3s+HRU92mnprfXoXHlfwbsLY2Q9Oz7FatlIEYhrx9r/C1dZpfU/r09n3Xsbuh1Ppy9Gx/QntkHuPdeOYWzodZ68PRfddiDqmhUX6sSV2qoh1neBrEhSpKVM4yNfRZjdFo4jeTSDzWjS8o6yS4PF3gzML23sYx7ZLZstXLarm7nCfELa6dPOYMrOqQzFS9iyF2/LqVswnjgqHHJ5xj8y2FP7GDiesuvILNSfgjaPQ5+QXjfsY4K7f1mipijUKl6gk8MuNBPhxIyVXFhngtuzFY9lB3GB0V/oLN1aXsc7rYJWMs1lrQrOvkrLFg+Wq8zEDzW1xEhjFtlbvitIyz5cQtW+XwstNHH4iIu9neLtw0nctamO7sbernjhkDtLfmeBhEe8fkrKurCyVcpZ5Jf7G9o3Mtv7MZLLTiAE+y+mx9TF4tY4f08F5fHKz7HsHyd0WoShAEAQBAEAQFL+1bOy02/ert9GvPyUtP5jCzscvNPr5rZTIj0KU7j5r1Hpko0wDqPNSJGDbJyw0weCwsR5GRNWOmJEDCeIkHzCrbWyZNpcFjrPr0qLnMqkuAJAfDxMb573qtWvUf1NkmZ/E1lHLNkdrTUvIi006TWvluBoIYKgPtBriYJ8lbU6SuUJKK5ZFbdNNP2LRVvHs7bHsjFkORXJV6WWm1vybOtg4X6LK54LHedYPpubIzCtPS/qzj7lJVL02pexx6/aOFxnUGFUVwlCWyXg6tWKyKkiMoOiFLJAmLprYazCdNFnpZKNhq6qG+plyBkaT8FsZcZtFN4PYk/oFtw9zWn34Mo8lJuImj01vhzKxk+D0jL8pS0HXmq7XxTrz7G7opYngr2FVGS1fYntl5BeCdYICtem2rLiU/UY9mWhr8ldQswVDjk1qyk9XLPVAi7wpzHLNaOusaSSLTQpLLZU74vPA0spxme8f0Vloq0ops0NVY5SKdaTvlb8vkaqR1X7Gdjq1OqbbaKWBvZltBrxD5dGKoG+6MMtzzOI7tdG2eeDYjHHJ2BQGYQBAEAQBAEBTvtPsD32ZtVknsHYnNH3CIc4jll4SpK+5jLscpbDjOZ9FsZwRJGVojcfNZ5yHlGWnWI0x/yj+yzT9zFrJu2O1kHOR+YtWWcmG0m7JbYI/z8AtC+KJorgnf9RxNifBUWqr2zU/Y2aJd4nEdsbJUs9sLxIl2Np0z8Fe6W54TIra12LHaLwdW7GpvLRJ6Kt6w1vUy96NxXKBbaFscWjPcte25tRmjB0RUmmV3aWzF8Pjr+qh1Et63+fJu6SW34H9iu9iOC1tzLDJt0G+YUTk08njeUXCwVsTAeSsnJSipoora3GbRs4zz8FPGaaNZwPbD9arJyMNpnZ9SvHYjHYYrfTlhWnqpJ1tE+m4sRVC3NUyfBcFj2Xs5OI71NpLlC37Fd1BZgT9fDTHePgreN7m8IqPTljOD7YbO+uYa2G73FSxtxLb5PMHm9bkBe2ix+F9UloeRMQ0nSeSrfWlZ1BVPsWCe2hlcr/Y9XdP/AOynn/4Xf/RdZG/CxgrJV5ZZNkPsystjIq1T+0VxmHOADWnjTp5iZ3kkjdCwndKRkopF6URkEAQBAEAQBAEB8cARBzB3IDiV+XWbNXqNLYbjcWj8BJLI5RA8FI5ZMV3IyrBBIlZxkzyUTRFXDqSJ3AZ/MqfJH9DZsevcpn8z/wC6xZ6n7ktZamcOfJ4BYNZXJ52J27rUG/XzWhdXnKJE+cmhtXdTbUz8fu8Z3BaVdlkPgZuwcHyyOuHZ+oKIDgCBmDOg4LR1mrVykv8AxN/TyVcko+SasDcsOWSh0V8Z/wBNk2s3R+NHu1WMkaStiUXzE16tQsplPtlkwuI4LQhPKLqMsmFoWbMiVuavBw+S2KLONjNTUwUluXgnWlTQljg0JRRlYFLkhkjbpU5WMpPBC2sG26zy09Fp3Texo9reJplQfRAeeqq1L4S5yWew0qtKmAxkOdmSclDL+n8cvJrScZvHsbd3XKX1AahLzqdYHTipdHZbdco1mF9kIVvgt1ms4pjIQAuqUPTTtmUUU2zUu2hjrOqn3Ja3qR3j5QPEqu6LU7LLNTLy8L/2bmolhKCJldEaoQBAEAQBAEAQBAEAQFD+1Owuc2lUBybiaRG8wRP9JTOD1LJzwtI6rOM14MZRNV1E6z6/oplIjcTC4nFDi48GN7s9d6li+DF8EvZBGWQP3R8zvWMmYkmypC1LI8ksS5bM3eGUH2qoJdgcac+60A94cz8I4rXklXGU34TJo8tIhqdWaZgbiuU00f8A6dr+aLNPF8EQdGoWvn0WtGW3Dj3Ra43LDLNZ3BwHAroarY31q1d/JzeorlRZtIXaS7I74HVVWoj6dvHZlxodTvjjyitPoLFTLNNYyerO3C4ckc8co84fDLJZ9FYxmpxUkVlsdrwbTApka8jZpVIWWCFkhdtiqWkkA4WNMOd8m8T8JCmhpFNckDt2vgsNh2bs1E4m0wXD3nEuM8c8gegUteg09XxKPb35E9VbNYbNC094nfmuB1Wo9e6Us8ZN6lbYpEtdlmwiTqV1fRtF6UPUl3Zpamze8I+3pUIbhbm52QCl6vbJxVFf5pPB5p4rO59kbVlohjA0btTxO8+atNNRGiqNUeyX+v7kM5bpNsyqcxCAIAgCAIAgCAIAgCAwW6ytq03U3aOEdOBHQ5o1kHGr7uurZqxp1I/C4aOaT3XDh04gqaEcrg8Zq0mgFeqJgzxa6W9sDovU8Hj7GGzvj5neSpM5MCbuGwutNdlLOCZeeDB7R5cOpChsM4dzqd9tDbNUAyApkADcAIAVfrv/AM0/ozZq/OvqUawNBbHULmdB8enuq+WTeue2yEyJtVCCRw+sgq6E8rJcwN26LRh7rtN3JTU6iVE9y7eSHVaZWxw+5M1qYc0g5gq3k4aql7XyUdcZ6a1ZKVbLNgeW8CqqE8o6Wt5MLaaycjPBOWI90KbS3qOYsg1NW7DRtBWCsRWTg13NixWV1Wo2mzU5k/dZIxO8J8yFNVJ2TUF9/oQTxGOWdCs1BtNoY0Q1ogfXFXSSSwjQbzyY7wqEUzGpy89fSVodU1HoaWc137L78GdUd00iNsVCTJ0C47pWlVtu6S4Rt327VhEvMCSu43KuDnLsjRSyzVslMud2h093x1d5ZDxWh0+mVlj1Vi7/AJfp7/f9vqSTlhbEbyuCIIAgCAIAgCAIAgCAIAgCAqf2h7PvtVEPoz2tIyAPeafabzOQI6His4T2nmE+5yIWySQZDgYIIIII1kHMKXOeTFrHBnba8oWTwzH6mBz/AK+ayiRyeDrP2b3OaVA1ngh9bQEQRTb7OR0ky7phUFsssmrXBZb1s5qUajAYLmOAPOMvVat8PUrlD3TRLB4kmUK7HQSDrkc1xvTbVDUYl2eUWeohur47rk+XnRGKeOfNaVsHVbKHsyx0090FIinZFZLk22iYu60Tkd6z0t7ptT8Gnq6FZDgjb+s8OxbiFnP4bJL7mWklugvkRjWI2bhKWZsAKKL5PX2N2yUXVHBlMS4+g3kncAt/T77Z+nX3/ZFTqZRjyy9XNdTbOyBm8+2+NT8gNwXU6bTRohhd/L9ylssc3lkgtkjNK8pOEbsyfrxXO/8AI3J0wgvL/Zf5JqWk8sWdkDkvOlabZWm+xHZLLyzNGP8AL8f7K2dbvfxflX6/4/cxjLyjOt0BAEAQBAEAQBAEAQBAEAQBAEBRtsdiO3r/ALTTMuIh9M+9AAaWHcYEEHX4+oFJrbO2h7ixlmrTORwOaP6nAD1Wa48mMvkXHZT7PxTIq2qHP1FMGWj85948hl1XrsfZHigvJflEZhAc3rU+xtD2/de4fykyz0IXC6+Dp1Mvk8r9y30zUoGxejCQD9cpXvUEnONy7SSNjRvCcPKIOq36/RasWWGTNZyQsJGXdG7a6zXsz1WLnJyRrwq2S47EQxmeimb4NnKRJ3dd9Ws/AwfmO5o/Efkp9Jo7NTLEF9/CNDU6xQRfbnuplnZAzcfadvP6Dkuw0mjhpobY/d+5Q22ysllkgtsiCA1K7ZfG4AH1P6Kn1+nlqL4Qxwln9f8AAUsH3scWvsDQceZ5clZQpUUl4RHjfy+xtKYkCAIAgCAIAgCAIAgCAIAgCAIAgCAIAgCAICp7bXc84azNAMLxwEy13PMkHqOCout6XfBXL/r3+n+Dc0lmJbSKs1YObhdrGhVHprIWV/h7OP8AxfsWEoSUvUh9zVtFhMkjPn8gFBZprquJR491yv0JoauD4zj6mDsSPdMKHDbJ1bH3PjrOd+Sdu5J6mVlEzdGzzqsGHMZvccnH8gPxKtdD02zUSUprEP3+n8lbqdYoranll0sllZSaGMEAfUknMnmutqqhVFQgsJFNKTk8szKQxCA+ExmUBgosMknefTd0EfNe4S5IopyeWbC8JQgCAIAgCAIAgCAIAgCAIAgCAIAgCAIAgCAIDy9gIIIkEQRxB1XjSawwVG3bLPaSaRDmyYGhA3Cfe6rl9Z0ScW5Ucr28r6FjTrFjEjQFitDf9t5/lVcqtbX8KjJfbJt+rTNc4NmjdNqqHNuHmcvjnC2I6LX391j64X+f0I3qKK/yk1dWzrKZDqnff6DoN6uNH0eur4rfil+i/n7/ANjTu1k58R4ROK6NMIAgCA+EID6gCAIAgCAIAgCAIAgCAIAgCAIAgCAIAgCAIAgCAIAgCAIAgCAIAgCAIAgCAIAgCAIAgCAIAgCAIAgCA//Z">
            <a:hlinkClick r:id="rId2"/>
          </p:cNvPr>
          <p:cNvSpPr>
            <a:spLocks noChangeAspect="1" noChangeArrowheads="1"/>
          </p:cNvSpPr>
          <p:nvPr/>
        </p:nvSpPr>
        <p:spPr bwMode="auto">
          <a:xfrm>
            <a:off x="101600" y="-1516063"/>
            <a:ext cx="43148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ISEhUUExQVFhQUFhcXFxYYGBcXHxoWFxQXFxQXFBoYHCggGBolHBQUITEhJSkrLi4uFx8zODMsNygtLisBCgoKDg0OGxAQGywkICQsLCwsNCwsLCwsLCwsLCwsLCwsLCwsLCwsLCwsLCwsLCwsLCwsLCwsLCwsLCwsLCwsLP/AABEIAMABBgMBEQACEQEDEQH/xAAbAAEAAgMBAQAAAAAAAAAAAAAABQYDBAcCAf/EAEEQAAEDAQUFBQUFBwMFAQAAAAEAAhEDBAUSITEGQVFhcRMigZGhMkKxwfAHUmJy0RQjM4KS4fEVQ6I0U2PC0yT/xAAbAQEAAgMBAQAAAAAAAAAAAAAAAwUCBAYBB//EADQRAAICAQMDAgQFBAICAwAAAAABAgMRBBIhBTFBE1EiYXGBFDKhsdEjkeHwBkJSwRUkNP/aAAwDAQACEQMRAD8A7igCAIAgCAIAgCAIAgCAIAgCAIAgCAIAgCAIAgCAIAgCAIAgCAIAgCAIAgCAIAgCAIAgCAIAgCAIAgMdau1glzg0cyAo52wr/PJL6vB6ot9kRlq2gpt9lr6h/C0gdcToHlKr7+saSpfmy/lz/gnhpbJeMHh99EjuAA/ik+ghVEv+TN8V1c/N/wAImWjw+Waf+o1yf4gE7gG5dJk+aifWOovlQX9n/JJ+Hp9/1MjrVWJyqHpDP0Wsup9Uk+P2X8HqqpXdfqzw+11xH7x2XJmf/FSy6l1NR7ffCPY00t/5PjLztDfeDh+Jo/8AWFLV1jXpfFFP7fwzJ6Sl9s/Zm1Q2gzh7PFpn/ic/irCnr1beLYOP6r+SCegkvyv+/BLWe0sqCWOB+I6jUK6pvrujurkmvkac65QeJLBmUpgEAQBAEAQBAEAQBAEAQBAEAQBAEAQBAEAQGCvbKbDDnAHhqfIZrX1Grp08d1skv99u5nCuU/yo1LResDuNk8zA9JKprf8AkemS/ppyf9v9/sTR00m+eCLtF4VHCHOjjg7o89fVVFnV9ffLEPhXyX/t5NuOmrjz+5pduG8T4k+pVZfTbKW6yWX8zajWmsI907YzV0+iV1VLmfIlVPwY33kzcB0VtpNZpaJZVZr2aS6axuwYalsYdGtXT6fqtF62rBV26G6rl5PBtAAjDnxW7GEc5SRE92MZMBqOPvKZwg1yhDKPdMGfaPmoXpqvY2I2zXkyVrNDS8GHN1AVZ1DpldkG4rlFnpNU29s+UyPN64CHZ9QSCOhC57pmono9Rnx2aN7V6L1q3Hz4LJZL/e0AmKjSPyu89D9ZrvIxhZHfHyctLfCW2SJ277yp1h3T3hq05OHUcOYyULWHgzNxeAIAgCAIAgCAIAgCAIAgCAIAgCA17ZbadJuKo4NHPeeAGpPRYWWQrW6bwjKEJTeIrJDVtpQf4bDyLsvQZ+cKpv6vGPFcc/N9iwr6dLvN4NC03pUPt1HNH3Ww3zIz9VXanqGocWt2M+389yevRwz8Kz9TSqXzTAy16KpnCuSzLLb9zbjpJZFO+RCz08IdsGN2n28mnVtgcV0dFFbXCKq2ckCTxUlnTq7F8SPIayUDXrUnHQqus6Kv+jLCnqKf5kR1aq4GDIVbdpJUvEiwhKNizExi0Eb1Eo45Rk4ZRK3dbMQwnXcuo6brfUjsl3RS63RbHuj2N0AncFcRbK3aj7mOGXxWeGu56kgwu3jLf4r3yTRXlFatjezqOZ4joVyPVdL6Nza7Pk6rR2K6lPyuGbVwW0kupOOmbenAK26Pfuh6bZU9U0yjLekTD3OMFpLXNza4ZEK3lXu4KhfC+3BZtl79NZvZ1SBWbOmQeBvA3HiPHpo16hSsdUuJL9V7okv0zhFTX5WWBbJqhAEAQBAEAQBAEAQBAEAQHxzgBJMAalAVW9NrxJZZm4zvqEd0fl3u65DqqrU9UhDMa+X+hZabp0p/FZwv1ISuXuPaVnEk7znlwaNw5BUNtlk5b7n/AL8kW9UK61tqRH2u9QMmZc1BZLe+OEbEKX3kRTrYS7OT4rH0+CZLawDnqngxfckaBnirDRaZSWSt1Vzi8M3aNBdDTXt4KK23cbnZrbSNTPJ5FJeOCfJnFs0L2s/dBiSFV9So30trxyXHT7mp7X5IR+XALmVyXyR8Y8DMSSNFJXZOuSlHg8lBSTTLPd7xUa1waefVdnRYrK1NHMX1uubizYrUwXeyVsSwyGGfc9QBlmN+aImSK7tTSwhtQagwehWn1XT+rRu8osulXbLHX7kL23ZvZVHunOOB1XO6K51WplzqqVZW0y7UoIBGhEhdpFKSyjj58PBqWppY8PGWkOHuuGhCpurUTqcdTX47/QsNDON0HRL7F32evptobBI7Vo7wG8bnN5H0K34/FXGxdmVM4uE3CXdEuh4EAQBAEAQBAEAQBAEBE3ztBSs5wmXVSJFNuscSdGtka/Fa+o1MKI5kT0aedzxEpNotle0uPaOLhMhgMMbnlA96OJkrnbdVdq3tXb2Ohq0tOmjuff3PdorNoiAJf8FpTlGv4Y/m8mcVKx5fYr9utr3GXFYJZeXybUYqKwiNqV1MoGW5ox1amYKyUT2XLyeu2lebTCRv3fasws6bpUT3I076VZHDLRZjIC6mFiaTXk5W2LhJxZu0mSp00yJGUUfr5KRIyPj7KDk6IPBeSrTWGTQscXlFQvSz9m8gN0OpXGayj0b5R8eDrNLb6takR+M73AdFBheEbL+ZN7M2mQ+niOWYK6Po9mYODKPqlXKmiba8D3yrbhd2Vj+hnBn3wevJZxPM48GhelmD6bmxEieSl2KUXFmVVrhYpIpdOnLS0gSMj1XC3wdVrj7M7SElOKl7oseyVoxUyzPFSMeG5dd0u31acM5XqlXp259ybrMx03NjXQ81Z2VKcHF+UVddrrsU14Ii47wdSqSB+8pk92R32++z5jmAqjpclBz0dj88G/1eDbjqoLhrk6bZLS2qxr2GWuEg/W9bEouLwzQTTWUZliehAEAQBAEAQBAEAQHLrYTVrVKrzJe8gRuptJFMf0x4krlNfa7bW/C4Oo0NSqrTXckg5tGmS0d45SvdUvwdMVHvMgjN6m1pviJWrXaCVUwikWsUkiKtFQrbhFHrZoVXFbEUjzJFXhewpiCfVblGldj4NXUaqNUfiNFm0Q5jmrL/AOKi13KiXV3nCRYrotmM6qn12ldDwyz02pV0co6HcrcTVt6G3+gslP1OvFvBLMZ9f3VtXLKKzBkHgeQWzDkNHk5HICeKzb9glkrW1lnBwvzM5GOKpOsVZgrF4L3pNvLrZXQDuEdVzvBfrkkbqqOZVa6RB7pHVWHStQq7kvc0+o0udD+RanA8AV17Tz2OT3JI9AHQtHgs1F+xG7Oe5kqNkYRlHFSwSRg7Gyi3xZ+zrnuiH5yOIXM9eoUbFNeTrOi3+pTtfg83NaRRtbSfYqd0zpPuyoejajZPazPrFHqVZXdF9t1QNhrY5nVdjBN8nGx5fJVLzaKVUHe7MdRuXL9bpnTdHUw+51PS7I6jTvTz8Fu2fvMMb2jc6Lz+8aM+zfvcOXEePW409i1lSnH837nOXQlpbXXLsW9rgRIzB0KiMz6gCAIAgCAIAgCA8v0PRAcns7iGtxAgwJByg7xHVcdenF8nX0TjKGESNaoHsgEcVudWj6mlqtXjhlZpXs1NkGQVopqlgy2yR1amtmMhkjbYwxktmtrJhKXBz6+qh7Ug7l1OmgowWDmNVa52Ns1abltrBpsuex9aWgcJVN1lL04st+lN7pHXdl4LPoqq0eVS/qT9Rj8aZNVKf0dFdaaWYlK+GY3n+Uct6sIvCPMGB58Bw/VO5l2NO92l1EkD2c4WtrKVbRKBt6K707kynPJ3uC43heDrIs81QInEZBlSUTcLE8HliUotZLlY346bXNeMwu7re6Ckjh7vgm4tG1T7XkVOlI1nKBkdWIycw9Qs45I+H2ZWNr2swtfmIIkqr6xU7Kd0Vyi96Hbsu2N9yvVTjbAz39OBXHxzCWTrJcrBZNnb1NWgJjHTOF36ruun6j1Klk4jW6f0rml2Pd7Ue1ploHeb3mnmtrUUK+mUH5RDRqnpr42Jmtdd9tsxAbLmuMVGATmcpM6LjtFZdo7/AE7OF/vY6bqOjjq6PWh38HQLjtYacMxScMTJywmc2dM5HjyXUWONsVZHv5/k5SrdFuEieWuThAfHOAzJAHNAYGW6mXBodJOkTHnoslFtZRi5xT255NhYmQQBAEAQHNdrLtNK1GBDK01GnXvf7g8zP8y5/qtGHvXkuOn3vG32MFmfh1PXIBe9NnHU0T0k/sOoRlVZG+P3Mdto55abs1zbjKuThLui0rmpxTXk0/8ATy7gs1bzhGbeOSPt93lozW1GbTw1gjU1LlHPdqbsOPG0dYXVaDUqyCj5RQ63TOEty7Mr9KgSYjqrBJ4NEuGzDADloN6ouqT3PCOh6bTshlnUdj7WMRbxC0tDypQZ71KPwxkWas7l6qx0ksLBRzialWp4n60VkmYYMXadZ5KXueM+OAcCCTBC9kkE8PJT30g0kREE+i4nVQdd0o/M7Kie+Cl7nxgn3RCgfHklz8ia2UryHUiz2TIE7uS6/pF/qVbW84OU6zVss3ryTb8AzJLTyO5XcexQ5l9T46oP+4fFSI859iOvuj2tJzZByXs4KyDi/JPp7HVYpLwUu7XF8iBLciRyXz3WUuixxZ31VvqwUl5M922ltG0YRpVEHqNFa9GukpYZU9XqTgpFxsVcMMldYmsYORtzJlJ21uOq40zRaSH1C6pDgI4E8FX6v0YuV0++MIutC77lHTwfHk6Fs5/09NvKDnMjmtHS6nfXlcGXUNN6N+3uWOy1MDQ1pMDQKaCbfLNRzMwe4jNx+HwUOpnZHitNmO8wVWBxAjEeGqk0sbcZsZHLl8GWldpc5jngDAcTRqZzHQa81u+rti4x8mCo+JSfglFAbIQBAEAQEXtHdn7RRc0fxG96meDwDHgcx4qDUUK6txZJVY65KSOY07Q52cdR8Zlcvp7VpdQpPwXs169LXubrapczm3XopOt6ZRuV8fyz/c1+m2tRdUu8TJZHfUqoqjmeC1m/hZsW2yh7YhdEtB6sFzhlD+M9Gz5FNvu6OIyWsldppYksfPwWtVtV8eOSq17qaDvW9HW2SXLH4SrPCNqxQzJa1uZcm3CGC27O2vDVZnkclho/huXzItZDdS/kXirVy3KxqW2xo56UeDVL5VlEja4PgzyWxEiZkp5a5cFlKOVwR5KxelPDVcJGeYXKdXp2W7vc6fptu+nHsakidSeiquSybyjcuGs1loiXd5pV/wBCm1Y0UnWYbqkWTtPusnmf7rq0cs1xyHVHfhBWeWY4XuY3OnLXLQLFzM1HJRLxf2dZ7RkHZrmesULcpY5Ot6Ta3U4sjLaS19N/3XD1MLT0M1GZPrVuqaLyHZeS6tT+DJyO34jR2htrDSDDTl7j7Qcco5LR1OqVdLysll06iUr1JSxjkkdk7S5tPCdx6qt6fLfA2uo8z3MtVO8GtzcQrStPJUSRJWBj6veILaZ0nJzucbh1zU8mkuO5FCDfLJWjRawQ0R9bzvUbeSZJLsZF4ehAEAQBAEAQHO9sLr7CtjblTrEnpU1cPHXzXOdX0mJerHz+5aaG/Hwsh7LUGLPMHJSwj+M6e6/+0OUR2P0NSprtLuO27N0Eei5yKfDXdF3CaawTVmfIXZ9OmrqFJHNa+DrtwzLXsbajS0hbNlMZrZJcM0q7pUzUos5zfljLHEcJXObXXY4Pwdjp7FbBTXkgBMytjwbUc4Jm7LRm08HD4qGPw2p/M8mswa+R0btJE8f0VrJJW5OaawsHwLeia7fg9Tv0HFbEefqQs+tqz7LfEqRrjDZE0V/ahzQ9jsuBAVN1enNSfsW/SLGpOJGioei5fCOiyfLHa8Nop75yJj0Vv0ji5Nlb1NZpaRcpyzd4Bdg3z3ORweSODSeqxckepM+s4HLkFg2zJJFQvywzXxkGN3VUvWtyipHQ9KmsOKZDX1Tlh6j0VJpZ4miwuWYMttk9gR90fBdZCWYo5VrDNW2WfFE7jKr+oRbpeCx0E9tiNiwVMDT1Wn0jLi/qTa6XJeNndnzlVtA72rKZ93gX8Xct3XS8XBVPl5LQvAEAQBAEAQBAEAQEdf8AdYtNB9KYJEsd9149k/W4lYWQU4uLMoy2vJyKk1zXOa+Q9ji1wO4gwQqXTXfhtRtkuHwzdur9WvKNq3y5odwyOSr+oaVafUNLtLlG1oLnOvnuuGbNx2ie6fmrDodu211vs+TDq9W6pTXgtFnbkuimsHNOWSo7ZWOHYh7y5rqMdt6l7nV9Hnmna/Bzy1PIK9gsouOUbViJI9VFZwzNI6ddNXHSYeLdys201GZzN8ds5RNuFvVtNGjIwvqCcu8eG4LZi/sRtMw1anE67hx6LJS9jzaaF8UsdJ0Dvbuq1b4RsTi+TY083XNSRWqFaRxK5GyvbLDOohJNZPtSpDmOO5wy8VNo5bLVgh1SUq2X2g6RkPFdhvyjkZQwbDKOLiVkmRyaSM77LEQO8TAHMo7Ix5ZApSk+CG21uis1rHDvxu4cYWvr6vxOnaj3LXptyqt+LyUy8bO4tORkjTmVzENJdCXMToZX1uL+ItV30Ya0cGgLoa21FI5yf5mfLXAB0C8uW6LRlVZtlksGx2zhyrV2kYTLGOEGR77gfQePBR6LT+hXh9zLUW+pLJd1tkIQBAEAQBAEAQBAEAQFK26uPW1U2yQIqgb2jSp4DI8o4Kp6ppHZH1Id13NvS3bXtfkqlISCDoeZUM2tdpePzwJFnT3bv+sjVs4LKo68D8VWaO307oyfhlzZBW0yj7oudidIC7G+fGfc4lxxLBo7Y2cdjiO5UnUIepWprwy+6NPbNxfk5Dbs3FQVcI6N8nuwOMxxXlq4M13Oi7JWv9yWz7Bjz/yt+n+pp0/YoOpQUb8rySVar4Dgtmh8dzQkjC4nkAtlOPvkiaPA5eZXufc8aEAzHiV4+2WEym1GYaj2/iyXOa+K9XKOh0c81L5GRxy+K0Y8M2J8l5ut2Kmw8l1mnnugmcrfHE2idsYC2k+CvsTNqjQmoHbmjLqoboObSQrW0hdsrbMNG7VbMvgrx5NrSR3WZZSW1SagE79/yWkrG3hllbDbHKJV1pwjPcpVHJoN4LXsXd9CsxtpxNqODiABpTI3Eb35gyeIjifXDa8CPPJcF4ZBAEAQBAEAQGhfd7UrJRdWqkhjY0EkkmGtaN5JK9jFyeEeN4KVbPtTp5CjZ3u5vcG+jcU+YUqpflmO9GCj9qD/AHrM0j8LyM/Fqy/Dv3PPURL3f9o1ne395TqMdvAh48DIPosHTJHu9EvZ9r7G+P3uEkaOa5sciSMIPio3FruZJ57ExTqsqCWlrmkbiHAg9F4elG2g2adRcX0Wl1E5lozNPjA3s+HRU92mnprfXoXHlfwbsLY2Q9Oz7FatlIEYhrx9r/C1dZpfU/r09n3Xsbuh1Ppy9Gx/QntkHuPdeOYWzodZ68PRfddiDqmhUX6sSV2qoh1neBrEhSpKVM4yNfRZjdFo4jeTSDzWjS8o6yS4PF3gzML23sYx7ZLZstXLarm7nCfELa6dPOYMrOqQzFS9iyF2/LqVswnjgqHHJ5xj8y2FP7GDiesuvILNSfgjaPQ5+QXjfsY4K7f1mipijUKl6gk8MuNBPhxIyVXFhngtuzFY9lB3GB0V/oLN1aXsc7rYJWMs1lrQrOvkrLFg+Wq8zEDzW1xEhjFtlbvitIyz5cQtW+XwstNHH4iIu9neLtw0nctamO7sbernjhkDtLfmeBhEe8fkrKurCyVcpZ5Jf7G9o3Mtv7MZLLTiAE+y+mx9TF4tY4f08F5fHKz7HsHyd0WoShAEAQBAEAQFL+1bOy02/ert9GvPyUtP5jCzscvNPr5rZTIj0KU7j5r1Hpko0wDqPNSJGDbJyw0weCwsR5GRNWOmJEDCeIkHzCrbWyZNpcFjrPr0qLnMqkuAJAfDxMb573qtWvUf1NkmZ/E1lHLNkdrTUvIi006TWvluBoIYKgPtBriYJ8lbU6SuUJKK5ZFbdNNP2LRVvHs7bHsjFkORXJV6WWm1vybOtg4X6LK54LHedYPpubIzCtPS/qzj7lJVL02pexx6/aOFxnUGFUVwlCWyXg6tWKyKkiMoOiFLJAmLprYazCdNFnpZKNhq6qG+plyBkaT8FsZcZtFN4PYk/oFtw9zWn34Mo8lJuImj01vhzKxk+D0jL8pS0HXmq7XxTrz7G7opYngr2FVGS1fYntl5BeCdYICtem2rLiU/UY9mWhr8ldQswVDjk1qyk9XLPVAi7wpzHLNaOusaSSLTQpLLZU74vPA0spxme8f0Vloq0ops0NVY5SKdaTvlb8vkaqR1X7Gdjq1OqbbaKWBvZltBrxD5dGKoG+6MMtzzOI7tdG2eeDYjHHJ2BQGYQBAEAQBAEBTvtPsD32ZtVknsHYnNH3CIc4jll4SpK+5jLscpbDjOZ9FsZwRJGVojcfNZ5yHlGWnWI0x/yj+yzT9zFrJu2O1kHOR+YtWWcmG0m7JbYI/z8AtC+KJorgnf9RxNifBUWqr2zU/Y2aJd4nEdsbJUs9sLxIl2Np0z8Fe6W54TIra12LHaLwdW7GpvLRJ6Kt6w1vUy96NxXKBbaFscWjPcte25tRmjB0RUmmV3aWzF8Pjr+qh1Et63+fJu6SW34H9iu9iOC1tzLDJt0G+YUTk08njeUXCwVsTAeSsnJSipoora3GbRs4zz8FPGaaNZwPbD9arJyMNpnZ9SvHYjHYYrfTlhWnqpJ1tE+m4sRVC3NUyfBcFj2Xs5OI71NpLlC37Fd1BZgT9fDTHePgreN7m8IqPTljOD7YbO+uYa2G73FSxtxLb5PMHm9bkBe2ix+F9UloeRMQ0nSeSrfWlZ1BVPsWCe2hlcr/Y9XdP/AOynn/4Xf/RdZG/CxgrJV5ZZNkPsystjIq1T+0VxmHOADWnjTp5iZ3kkjdCwndKRkopF6URkEAQBAEAQBAEB8cARBzB3IDiV+XWbNXqNLYbjcWj8BJLI5RA8FI5ZMV3IyrBBIlZxkzyUTRFXDqSJ3AZ/MqfJH9DZsevcpn8z/wC6xZ6n7ktZamcOfJ4BYNZXJ52J27rUG/XzWhdXnKJE+cmhtXdTbUz8fu8Z3BaVdlkPgZuwcHyyOuHZ+oKIDgCBmDOg4LR1mrVykv8AxN/TyVcko+SasDcsOWSh0V8Z/wBNk2s3R+NHu1WMkaStiUXzE16tQsplPtlkwuI4LQhPKLqMsmFoWbMiVuavBw+S2KLONjNTUwUluXgnWlTQljg0JRRlYFLkhkjbpU5WMpPBC2sG26zy09Fp3Texo9reJplQfRAeeqq1L4S5yWew0qtKmAxkOdmSclDL+n8cvJrScZvHsbd3XKX1AahLzqdYHTipdHZbdco1mF9kIVvgt1ms4pjIQAuqUPTTtmUUU2zUu2hjrOqn3Ja3qR3j5QPEqu6LU7LLNTLy8L/2bmolhKCJldEaoQBAEAQBAEAQBAEAQFD+1Owuc2lUBybiaRG8wRP9JTOD1LJzwtI6rOM14MZRNV1E6z6/oplIjcTC4nFDi48GN7s9d6li+DF8EvZBGWQP3R8zvWMmYkmypC1LI8ksS5bM3eGUH2qoJdgcac+60A94cz8I4rXklXGU34TJo8tIhqdWaZgbiuU00f8A6dr+aLNPF8EQdGoWvn0WtGW3Dj3Ra43LDLNZ3BwHAroarY31q1d/JzeorlRZtIXaS7I74HVVWoj6dvHZlxodTvjjyitPoLFTLNNYyerO3C4ckc8co84fDLJZ9FYxmpxUkVlsdrwbTApka8jZpVIWWCFkhdtiqWkkA4WNMOd8m8T8JCmhpFNckDt2vgsNh2bs1E4m0wXD3nEuM8c8gegUteg09XxKPb35E9VbNYbNC094nfmuB1Wo9e6Us8ZN6lbYpEtdlmwiTqV1fRtF6UPUl3Zpamze8I+3pUIbhbm52QCl6vbJxVFf5pPB5p4rO59kbVlohjA0btTxO8+atNNRGiqNUeyX+v7kM5bpNsyqcxCAIAgCAIAgCAIAgCAwW6ytq03U3aOEdOBHQ5o1kHGr7uurZqxp1I/C4aOaT3XDh04gqaEcrg8Zq0mgFeqJgzxa6W9sDovU8Hj7GGzvj5neSpM5MCbuGwutNdlLOCZeeDB7R5cOpChsM4dzqd9tDbNUAyApkADcAIAVfrv/AM0/ozZq/OvqUawNBbHULmdB8enuq+WTeue2yEyJtVCCRw+sgq6E8rJcwN26LRh7rtN3JTU6iVE9y7eSHVaZWxw+5M1qYc0g5gq3k4aql7XyUdcZ6a1ZKVbLNgeW8CqqE8o6Wt5MLaaycjPBOWI90KbS3qOYsg1NW7DRtBWCsRWTg13NixWV1Wo2mzU5k/dZIxO8J8yFNVJ2TUF9/oQTxGOWdCs1BtNoY0Q1ogfXFXSSSwjQbzyY7wqEUzGpy89fSVodU1HoaWc137L78GdUd00iNsVCTJ0C47pWlVtu6S4Rt327VhEvMCSu43KuDnLsjRSyzVslMud2h093x1d5ZDxWh0+mVlj1Vi7/AJfp7/f9vqSTlhbEbyuCIIAgCAIAgCAIAgCAIAgCAqf2h7PvtVEPoz2tIyAPeafabzOQI6His4T2nmE+5yIWySQZDgYIIIII1kHMKXOeTFrHBnba8oWTwzH6mBz/AK+ayiRyeDrP2b3OaVA1ngh9bQEQRTb7OR0ky7phUFsssmrXBZb1s5qUajAYLmOAPOMvVat8PUrlD3TRLB4kmUK7HQSDrkc1xvTbVDUYl2eUWeohur47rk+XnRGKeOfNaVsHVbKHsyx0090FIinZFZLk22iYu60Tkd6z0t7ptT8Gnq6FZDgjb+s8OxbiFnP4bJL7mWklugvkRjWI2bhKWZsAKKL5PX2N2yUXVHBlMS4+g3kncAt/T77Z+nX3/ZFTqZRjyy9XNdTbOyBm8+2+NT8gNwXU6bTRohhd/L9ylssc3lkgtkjNK8pOEbsyfrxXO/8AI3J0wgvL/Zf5JqWk8sWdkDkvOlabZWm+xHZLLyzNGP8AL8f7K2dbvfxflX6/4/cxjLyjOt0BAEAQBAEAQBAEAQBAEAQBAEBRtsdiO3r/ALTTMuIh9M+9AAaWHcYEEHX4+oFJrbO2h7ixlmrTORwOaP6nAD1Wa48mMvkXHZT7PxTIq2qHP1FMGWj85948hl1XrsfZHigvJflEZhAc3rU+xtD2/de4fykyz0IXC6+Dp1Mvk8r9y30zUoGxejCQD9cpXvUEnONy7SSNjRvCcPKIOq36/RasWWGTNZyQsJGXdG7a6zXsz1WLnJyRrwq2S47EQxmeimb4NnKRJ3dd9Ws/AwfmO5o/Efkp9Jo7NTLEF9/CNDU6xQRfbnuplnZAzcfadvP6Dkuw0mjhpobY/d+5Q22ysllkgtsiCA1K7ZfG4AH1P6Kn1+nlqL4Qxwln9f8AAUsH3scWvsDQceZ5clZQpUUl4RHjfy+xtKYkCAIAgCAIAgCAIAgCAIAgCAIAgCAIAgCAICp7bXc84azNAMLxwEy13PMkHqOCout6XfBXL/r3+n+Dc0lmJbSKs1YObhdrGhVHprIWV/h7OP8AxfsWEoSUvUh9zVtFhMkjPn8gFBZprquJR491yv0JoauD4zj6mDsSPdMKHDbJ1bH3PjrOd+Sdu5J6mVlEzdGzzqsGHMZvccnH8gPxKtdD02zUSUprEP3+n8lbqdYoranll0sllZSaGMEAfUknMnmutqqhVFQgsJFNKTk8szKQxCA+ExmUBgosMknefTd0EfNe4S5IopyeWbC8JQgCAIAgCAIAgCAIAgCAIAgCAIAgCAIAgCAIDy9gIIIkEQRxB1XjSawwVG3bLPaSaRDmyYGhA3Cfe6rl9Z0ScW5Ucr28r6FjTrFjEjQFitDf9t5/lVcqtbX8KjJfbJt+rTNc4NmjdNqqHNuHmcvjnC2I6LX391j64X+f0I3qKK/yk1dWzrKZDqnff6DoN6uNH0eur4rfil+i/n7/ANjTu1k58R4ROK6NMIAgCA+EID6gCAIAgCAIAgCAIAgCAIAgCAIAgCAIAgCAIAgCAIAgCAIAgCAIAgCAIAgCAIAgCAIAgCAIAgCAIAgCA//Z">
            <a:hlinkClick r:id="rId2"/>
          </p:cNvPr>
          <p:cNvSpPr>
            <a:spLocks noChangeAspect="1" noChangeArrowheads="1"/>
          </p:cNvSpPr>
          <p:nvPr/>
        </p:nvSpPr>
        <p:spPr bwMode="auto">
          <a:xfrm>
            <a:off x="254000" y="-1363663"/>
            <a:ext cx="4314825"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http://www.drakeprimaryschool.co.uk/wp-content/uploads/2014/09/master_logo.png">
            <a:extLst>
              <a:ext uri="{FF2B5EF4-FFF2-40B4-BE49-F238E27FC236}">
                <a16:creationId xmlns:a16="http://schemas.microsoft.com/office/drawing/2014/main" id="{14866596-1762-594C-82F0-9AD3896B9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5268"/>
            <a:ext cx="1427643" cy="144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390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A7AEA83A-317B-E941-B5BC-6539BDF85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764704"/>
            <a:ext cx="2880320" cy="3703269"/>
          </a:xfrm>
          <a:prstGeom prst="rect">
            <a:avLst/>
          </a:prstGeom>
        </p:spPr>
      </p:pic>
      <p:sp>
        <p:nvSpPr>
          <p:cNvPr id="4" name="TextBox 3">
            <a:extLst>
              <a:ext uri="{FF2B5EF4-FFF2-40B4-BE49-F238E27FC236}">
                <a16:creationId xmlns:a16="http://schemas.microsoft.com/office/drawing/2014/main" id="{F0377974-4908-F540-95AB-86E71B4EA87A}"/>
              </a:ext>
            </a:extLst>
          </p:cNvPr>
          <p:cNvSpPr txBox="1"/>
          <p:nvPr/>
        </p:nvSpPr>
        <p:spPr>
          <a:xfrm>
            <a:off x="1295636" y="4577084"/>
            <a:ext cx="2088232" cy="646331"/>
          </a:xfrm>
          <a:prstGeom prst="rect">
            <a:avLst/>
          </a:prstGeom>
          <a:noFill/>
        </p:spPr>
        <p:txBody>
          <a:bodyPr wrap="square" rtlCol="0">
            <a:spAutoFit/>
          </a:bodyPr>
          <a:lstStyle/>
          <a:p>
            <a:r>
              <a:rPr lang="en-GB" b="1" dirty="0"/>
              <a:t>Class Teacher:</a:t>
            </a:r>
          </a:p>
          <a:p>
            <a:r>
              <a:rPr lang="en-GB" b="1" dirty="0"/>
              <a:t>Miss Wickenden</a:t>
            </a:r>
          </a:p>
        </p:txBody>
      </p:sp>
      <p:sp>
        <p:nvSpPr>
          <p:cNvPr id="13" name="TextBox 12">
            <a:extLst>
              <a:ext uri="{FF2B5EF4-FFF2-40B4-BE49-F238E27FC236}">
                <a16:creationId xmlns:a16="http://schemas.microsoft.com/office/drawing/2014/main" id="{60867241-1972-2748-B1C6-B4E947437B3F}"/>
              </a:ext>
            </a:extLst>
          </p:cNvPr>
          <p:cNvSpPr txBox="1"/>
          <p:nvPr/>
        </p:nvSpPr>
        <p:spPr>
          <a:xfrm>
            <a:off x="5527970" y="4565382"/>
            <a:ext cx="2088232" cy="646331"/>
          </a:xfrm>
          <a:prstGeom prst="rect">
            <a:avLst/>
          </a:prstGeom>
          <a:noFill/>
        </p:spPr>
        <p:txBody>
          <a:bodyPr wrap="square" rtlCol="0">
            <a:spAutoFit/>
          </a:bodyPr>
          <a:lstStyle/>
          <a:p>
            <a:r>
              <a:rPr lang="en-GB" b="1" dirty="0" smtClean="0"/>
              <a:t>Teaching Assistant:</a:t>
            </a:r>
            <a:br>
              <a:rPr lang="en-GB" b="1" dirty="0" smtClean="0"/>
            </a:br>
            <a:r>
              <a:rPr lang="en-GB" b="1" dirty="0" smtClean="0"/>
              <a:t>Mrs McGrath</a:t>
            </a:r>
            <a:endParaRPr lang="en-GB" b="1" dirty="0"/>
          </a:p>
        </p:txBody>
      </p:sp>
      <p:pic>
        <p:nvPicPr>
          <p:cNvPr id="5" name="Picture 4"/>
          <p:cNvPicPr>
            <a:picLocks noChangeAspect="1"/>
          </p:cNvPicPr>
          <p:nvPr/>
        </p:nvPicPr>
        <p:blipFill>
          <a:blip r:embed="rId5"/>
          <a:stretch>
            <a:fillRect/>
          </a:stretch>
        </p:blipFill>
        <p:spPr>
          <a:xfrm>
            <a:off x="5090778" y="764704"/>
            <a:ext cx="2962616" cy="3703269"/>
          </a:xfrm>
          <a:prstGeom prst="rect">
            <a:avLst/>
          </a:prstGeom>
        </p:spPr>
      </p:pic>
      <p:pic>
        <p:nvPicPr>
          <p:cNvPr id="6" name="Pictu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6804" y="5949280"/>
            <a:ext cx="609600" cy="609600"/>
          </a:xfrm>
          <a:prstGeom prst="rect">
            <a:avLst/>
          </a:prstGeom>
        </p:spPr>
      </p:pic>
    </p:spTree>
    <p:extLst>
      <p:ext uri="{BB962C8B-B14F-4D97-AF65-F5344CB8AC3E}">
        <p14:creationId xmlns:p14="http://schemas.microsoft.com/office/powerpoint/2010/main" val="469386534"/>
      </p:ext>
    </p:extLst>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2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l="13793" r="17242"/>
          <a:stretch/>
        </p:blipFill>
        <p:spPr>
          <a:xfrm>
            <a:off x="107504" y="116632"/>
            <a:ext cx="1659103" cy="3207600"/>
          </a:xfrm>
          <a:prstGeom prst="rect">
            <a:avLst/>
          </a:prstGeom>
        </p:spPr>
      </p:pic>
      <p:pic>
        <p:nvPicPr>
          <p:cNvPr id="6" name="Picture 5"/>
          <p:cNvPicPr>
            <a:picLocks noChangeAspect="1"/>
          </p:cNvPicPr>
          <p:nvPr/>
        </p:nvPicPr>
        <p:blipFill rotWithShape="1">
          <a:blip r:embed="rId5"/>
          <a:srcRect l="18669"/>
          <a:stretch/>
        </p:blipFill>
        <p:spPr>
          <a:xfrm>
            <a:off x="1766607" y="116632"/>
            <a:ext cx="1956585" cy="3207600"/>
          </a:xfrm>
          <a:prstGeom prst="rect">
            <a:avLst/>
          </a:prstGeom>
        </p:spPr>
      </p:pic>
      <p:pic>
        <p:nvPicPr>
          <p:cNvPr id="8" name="Picture 7"/>
          <p:cNvPicPr>
            <a:picLocks noChangeAspect="1"/>
          </p:cNvPicPr>
          <p:nvPr/>
        </p:nvPicPr>
        <p:blipFill>
          <a:blip r:embed="rId6"/>
          <a:stretch>
            <a:fillRect/>
          </a:stretch>
        </p:blipFill>
        <p:spPr>
          <a:xfrm>
            <a:off x="6364720" y="3203002"/>
            <a:ext cx="2629204" cy="3505605"/>
          </a:xfrm>
          <a:prstGeom prst="rect">
            <a:avLst/>
          </a:prstGeom>
        </p:spPr>
      </p:pic>
      <p:pic>
        <p:nvPicPr>
          <p:cNvPr id="10" name="Picture 9"/>
          <p:cNvPicPr>
            <a:picLocks noChangeAspect="1"/>
          </p:cNvPicPr>
          <p:nvPr/>
        </p:nvPicPr>
        <p:blipFill>
          <a:blip r:embed="rId7"/>
          <a:stretch>
            <a:fillRect/>
          </a:stretch>
        </p:blipFill>
        <p:spPr>
          <a:xfrm>
            <a:off x="5220072" y="120204"/>
            <a:ext cx="3648408" cy="2736306"/>
          </a:xfrm>
          <a:prstGeom prst="rect">
            <a:avLst/>
          </a:prstGeom>
        </p:spPr>
      </p:pic>
      <p:pic>
        <p:nvPicPr>
          <p:cNvPr id="11" name="Picture 10"/>
          <p:cNvPicPr>
            <a:picLocks noChangeAspect="1"/>
          </p:cNvPicPr>
          <p:nvPr/>
        </p:nvPicPr>
        <p:blipFill>
          <a:blip r:embed="rId8"/>
          <a:stretch>
            <a:fillRect/>
          </a:stretch>
        </p:blipFill>
        <p:spPr>
          <a:xfrm>
            <a:off x="107504" y="3501008"/>
            <a:ext cx="2405700" cy="3207600"/>
          </a:xfrm>
          <a:prstGeom prst="rect">
            <a:avLst/>
          </a:prstGeom>
        </p:spPr>
      </p:pic>
      <p:pic>
        <p:nvPicPr>
          <p:cNvPr id="12" name="Picture 11"/>
          <p:cNvPicPr>
            <a:picLocks noChangeAspect="1"/>
          </p:cNvPicPr>
          <p:nvPr/>
        </p:nvPicPr>
        <p:blipFill>
          <a:blip r:embed="rId9"/>
          <a:stretch>
            <a:fillRect/>
          </a:stretch>
        </p:blipFill>
        <p:spPr>
          <a:xfrm>
            <a:off x="3462736" y="3203003"/>
            <a:ext cx="2643010" cy="3524013"/>
          </a:xfrm>
          <a:prstGeom prst="rect">
            <a:avLst/>
          </a:prstGeom>
        </p:spPr>
      </p:pic>
      <p:sp>
        <p:nvSpPr>
          <p:cNvPr id="13" name="TextBox 12"/>
          <p:cNvSpPr txBox="1"/>
          <p:nvPr/>
        </p:nvSpPr>
        <p:spPr>
          <a:xfrm>
            <a:off x="2191011" y="2671844"/>
            <a:ext cx="1008112" cy="369332"/>
          </a:xfrm>
          <a:prstGeom prst="rect">
            <a:avLst/>
          </a:prstGeom>
          <a:noFill/>
        </p:spPr>
        <p:txBody>
          <a:bodyPr wrap="square" rtlCol="0">
            <a:spAutoFit/>
          </a:bodyPr>
          <a:lstStyle/>
          <a:p>
            <a:r>
              <a:rPr lang="en-US" b="1" dirty="0">
                <a:solidFill>
                  <a:schemeClr val="bg1"/>
                </a:solidFill>
              </a:rPr>
              <a:t>Toilets</a:t>
            </a:r>
            <a:endParaRPr lang="en-GB" b="1" dirty="0">
              <a:solidFill>
                <a:schemeClr val="bg1"/>
              </a:solidFill>
            </a:endParaRPr>
          </a:p>
        </p:txBody>
      </p:sp>
      <p:sp>
        <p:nvSpPr>
          <p:cNvPr id="14" name="TextBox 13"/>
          <p:cNvSpPr txBox="1"/>
          <p:nvPr/>
        </p:nvSpPr>
        <p:spPr>
          <a:xfrm>
            <a:off x="451922" y="5589240"/>
            <a:ext cx="1402697" cy="646331"/>
          </a:xfrm>
          <a:prstGeom prst="rect">
            <a:avLst/>
          </a:prstGeom>
          <a:noFill/>
        </p:spPr>
        <p:txBody>
          <a:bodyPr wrap="square" rtlCol="0">
            <a:spAutoFit/>
          </a:bodyPr>
          <a:lstStyle/>
          <a:p>
            <a:r>
              <a:rPr lang="en-US" b="1" dirty="0"/>
              <a:t>Door to come in</a:t>
            </a:r>
            <a:endParaRPr lang="en-GB" b="1" dirty="0"/>
          </a:p>
        </p:txBody>
      </p:sp>
      <p:sp>
        <p:nvSpPr>
          <p:cNvPr id="15" name="TextBox 14"/>
          <p:cNvSpPr txBox="1"/>
          <p:nvPr/>
        </p:nvSpPr>
        <p:spPr>
          <a:xfrm>
            <a:off x="3550748" y="6193005"/>
            <a:ext cx="1402697" cy="369332"/>
          </a:xfrm>
          <a:prstGeom prst="rect">
            <a:avLst/>
          </a:prstGeom>
          <a:noFill/>
        </p:spPr>
        <p:txBody>
          <a:bodyPr wrap="square" rtlCol="0">
            <a:spAutoFit/>
          </a:bodyPr>
          <a:lstStyle/>
          <a:p>
            <a:r>
              <a:rPr lang="en-US" b="1" dirty="0"/>
              <a:t>Cloakroom</a:t>
            </a:r>
            <a:endParaRPr lang="en-GB" b="1" dirty="0"/>
          </a:p>
        </p:txBody>
      </p:sp>
      <p:sp>
        <p:nvSpPr>
          <p:cNvPr id="16" name="TextBox 15"/>
          <p:cNvSpPr txBox="1"/>
          <p:nvPr/>
        </p:nvSpPr>
        <p:spPr>
          <a:xfrm>
            <a:off x="7019580" y="6235571"/>
            <a:ext cx="1402697" cy="369332"/>
          </a:xfrm>
          <a:prstGeom prst="rect">
            <a:avLst/>
          </a:prstGeom>
          <a:noFill/>
        </p:spPr>
        <p:txBody>
          <a:bodyPr wrap="square" rtlCol="0">
            <a:spAutoFit/>
          </a:bodyPr>
          <a:lstStyle/>
          <a:p>
            <a:r>
              <a:rPr lang="en-US" b="1" dirty="0">
                <a:solidFill>
                  <a:schemeClr val="bg1"/>
                </a:solidFill>
              </a:rPr>
              <a:t>Year 6 Door</a:t>
            </a:r>
            <a:endParaRPr lang="en-GB" b="1" dirty="0">
              <a:solidFill>
                <a:schemeClr val="bg1"/>
              </a:solidFill>
            </a:endParaRPr>
          </a:p>
        </p:txBody>
      </p:sp>
      <p:sp>
        <p:nvSpPr>
          <p:cNvPr id="17" name="TextBox 16"/>
          <p:cNvSpPr txBox="1"/>
          <p:nvPr/>
        </p:nvSpPr>
        <p:spPr>
          <a:xfrm>
            <a:off x="5663371" y="2302512"/>
            <a:ext cx="1402697" cy="369332"/>
          </a:xfrm>
          <a:prstGeom prst="rect">
            <a:avLst/>
          </a:prstGeom>
          <a:noFill/>
        </p:spPr>
        <p:txBody>
          <a:bodyPr wrap="square" rtlCol="0">
            <a:spAutoFit/>
          </a:bodyPr>
          <a:lstStyle/>
          <a:p>
            <a:r>
              <a:rPr lang="en-US" b="1" dirty="0"/>
              <a:t>Playground</a:t>
            </a:r>
            <a:endParaRPr lang="en-GB" b="1" dirty="0"/>
          </a:p>
        </p:txBody>
      </p:sp>
      <p:pic>
        <p:nvPicPr>
          <p:cNvPr id="2" name="Slide three" descr="Slide three">
            <a:hlinkClick r:id="" action="ppaction://media"/>
            <a:extLst>
              <a:ext uri="{FF2B5EF4-FFF2-40B4-BE49-F238E27FC236}">
                <a16:creationId xmlns:a16="http://schemas.microsoft.com/office/drawing/2014/main" id="{DAD4832A-C229-AD43-947B-75CCAA23AF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87184" y="295663"/>
            <a:ext cx="812800" cy="812800"/>
          </a:xfrm>
          <a:prstGeom prst="rect">
            <a:avLst/>
          </a:prstGeom>
        </p:spPr>
      </p:pic>
    </p:spTree>
    <p:extLst>
      <p:ext uri="{BB962C8B-B14F-4D97-AF65-F5344CB8AC3E}">
        <p14:creationId xmlns:p14="http://schemas.microsoft.com/office/powerpoint/2010/main" val="1946629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9144000" cy="5386090"/>
          </a:xfrm>
          <a:prstGeom prst="rect">
            <a:avLst/>
          </a:prstGeom>
          <a:noFill/>
        </p:spPr>
        <p:txBody>
          <a:bodyPr wrap="square" lIns="91440" tIns="45720" rIns="91440" bIns="45720">
            <a:spAutoFit/>
          </a:bodyPr>
          <a:lstStyle/>
          <a:p>
            <a:pPr algn="ctr"/>
            <a:r>
              <a:rPr lang="en-US" sz="4400" u="sng" dirty="0">
                <a:ln w="17780" cmpd="sng">
                  <a:solidFill>
                    <a:sysClr val="windowText" lastClr="000000"/>
                  </a:solidFill>
                  <a:prstDash val="solid"/>
                  <a:miter lim="800000"/>
                </a:ln>
                <a:latin typeface="Century Gothic" pitchFamily="34" charset="0"/>
              </a:rPr>
              <a:t>Topics</a:t>
            </a:r>
          </a:p>
          <a:p>
            <a:pPr algn="ctr"/>
            <a:endParaRPr lang="en-US" sz="4400" u="sng" dirty="0">
              <a:ln w="17780" cmpd="sng">
                <a:solidFill>
                  <a:sysClr val="windowText" lastClr="000000"/>
                </a:solidFill>
                <a:prstDash val="solid"/>
                <a:miter lim="800000"/>
              </a:ln>
              <a:latin typeface="Century Gothic" pitchFamily="34" charset="0"/>
            </a:endParaRPr>
          </a:p>
          <a:p>
            <a:pPr algn="ctr"/>
            <a:r>
              <a:rPr lang="en-US" sz="4400" dirty="0">
                <a:ln w="17780" cmpd="sng">
                  <a:solidFill>
                    <a:sysClr val="windowText" lastClr="000000"/>
                  </a:solidFill>
                  <a:prstDash val="solid"/>
                  <a:miter lim="800000"/>
                </a:ln>
                <a:latin typeface="Century Gothic" pitchFamily="34" charset="0"/>
              </a:rPr>
              <a:t>Term 1 &amp; 2: Ancient Egypt</a:t>
            </a:r>
          </a:p>
          <a:p>
            <a:pPr algn="ctr"/>
            <a:endParaRPr lang="en-US" sz="2000" dirty="0">
              <a:ln w="17780" cmpd="sng">
                <a:solidFill>
                  <a:sysClr val="windowText" lastClr="000000"/>
                </a:solidFill>
                <a:prstDash val="solid"/>
                <a:miter lim="800000"/>
              </a:ln>
              <a:latin typeface="Century Gothic" pitchFamily="34" charset="0"/>
            </a:endParaRPr>
          </a:p>
          <a:p>
            <a:pPr algn="ctr"/>
            <a:endParaRPr lang="en-US" sz="2000" dirty="0">
              <a:ln w="17780" cmpd="sng">
                <a:solidFill>
                  <a:sysClr val="windowText" lastClr="000000"/>
                </a:solidFill>
                <a:prstDash val="solid"/>
                <a:miter lim="800000"/>
              </a:ln>
              <a:latin typeface="Century Gothic" pitchFamily="34" charset="0"/>
            </a:endParaRPr>
          </a:p>
          <a:p>
            <a:pPr algn="ctr"/>
            <a:r>
              <a:rPr lang="en-US" sz="4400" dirty="0">
                <a:ln w="17780" cmpd="sng">
                  <a:solidFill>
                    <a:sysClr val="windowText" lastClr="000000"/>
                  </a:solidFill>
                  <a:prstDash val="solid"/>
                  <a:miter lim="800000"/>
                </a:ln>
                <a:latin typeface="Century Gothic" pitchFamily="34" charset="0"/>
              </a:rPr>
              <a:t>Terms 3 &amp; 4: Chronology</a:t>
            </a:r>
            <a:endParaRPr lang="en-US" sz="2000" dirty="0">
              <a:ln w="17780" cmpd="sng">
                <a:solidFill>
                  <a:sysClr val="windowText" lastClr="000000"/>
                </a:solidFill>
                <a:prstDash val="solid"/>
                <a:miter lim="800000"/>
              </a:ln>
              <a:latin typeface="Century Gothic" pitchFamily="34" charset="0"/>
            </a:endParaRPr>
          </a:p>
          <a:p>
            <a:pPr algn="ctr"/>
            <a:endParaRPr lang="en-US" sz="2000" dirty="0">
              <a:ln w="17780" cmpd="sng">
                <a:solidFill>
                  <a:sysClr val="windowText" lastClr="000000"/>
                </a:solidFill>
                <a:prstDash val="solid"/>
                <a:miter lim="800000"/>
              </a:ln>
              <a:latin typeface="Century Gothic" pitchFamily="34" charset="0"/>
            </a:endParaRPr>
          </a:p>
          <a:p>
            <a:pPr algn="ctr"/>
            <a:endParaRPr lang="en-US" sz="2000" dirty="0">
              <a:ln w="17780" cmpd="sng">
                <a:solidFill>
                  <a:sysClr val="windowText" lastClr="000000"/>
                </a:solidFill>
                <a:prstDash val="solid"/>
                <a:miter lim="800000"/>
              </a:ln>
              <a:latin typeface="Century Gothic" pitchFamily="34" charset="0"/>
            </a:endParaRPr>
          </a:p>
          <a:p>
            <a:pPr algn="ctr"/>
            <a:r>
              <a:rPr lang="en-US" sz="4400" dirty="0">
                <a:ln w="17780" cmpd="sng">
                  <a:solidFill>
                    <a:sysClr val="windowText" lastClr="000000"/>
                  </a:solidFill>
                  <a:prstDash val="solid"/>
                  <a:miter lim="800000"/>
                </a:ln>
                <a:latin typeface="Century Gothic" pitchFamily="34" charset="0"/>
              </a:rPr>
              <a:t>Terms 5 &amp; 6: Our Changing Coasts</a:t>
            </a:r>
          </a:p>
        </p:txBody>
      </p:sp>
      <p:pic>
        <p:nvPicPr>
          <p:cNvPr id="3"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077" y="404664"/>
            <a:ext cx="1186632" cy="1197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4123" y="1136550"/>
            <a:ext cx="7404325" cy="892552"/>
          </a:xfrm>
          <a:prstGeom prst="rect">
            <a:avLst/>
          </a:prstGeom>
          <a:noFill/>
        </p:spPr>
        <p:txBody>
          <a:bodyPr wrap="square" rtlCol="0">
            <a:spAutoFit/>
          </a:bodyPr>
          <a:lstStyle/>
          <a:p>
            <a:pPr algn="ctr"/>
            <a:r>
              <a:rPr lang="en-GB" sz="2600" dirty="0">
                <a:solidFill>
                  <a:srgbClr val="0000CC"/>
                </a:solidFill>
                <a:latin typeface="Century Gothic" pitchFamily="34" charset="0"/>
              </a:rPr>
              <a:t>Spellings are tested every Friday and new spellings will be given after. </a:t>
            </a:r>
          </a:p>
        </p:txBody>
      </p:sp>
      <p:sp>
        <p:nvSpPr>
          <p:cNvPr id="7" name="TextBox 6"/>
          <p:cNvSpPr txBox="1"/>
          <p:nvPr/>
        </p:nvSpPr>
        <p:spPr>
          <a:xfrm>
            <a:off x="0" y="4725144"/>
            <a:ext cx="9155743" cy="1815882"/>
          </a:xfrm>
          <a:prstGeom prst="rect">
            <a:avLst/>
          </a:prstGeom>
          <a:noFill/>
        </p:spPr>
        <p:txBody>
          <a:bodyPr wrap="square" rtlCol="0">
            <a:spAutoFit/>
          </a:bodyPr>
          <a:lstStyle/>
          <a:p>
            <a:pPr algn="ctr"/>
            <a:r>
              <a:rPr lang="en-GB" sz="2800" dirty="0">
                <a:solidFill>
                  <a:srgbClr val="0000CC"/>
                </a:solidFill>
                <a:latin typeface="Century Gothic" pitchFamily="34" charset="0"/>
              </a:rPr>
              <a:t>Each day, the children will read in class in their ERIC groups which will focus on developing their reading skills. On Friday’s the children will be given the opportunity to read for pleasure. </a:t>
            </a:r>
          </a:p>
        </p:txBody>
      </p:sp>
      <p:pic>
        <p:nvPicPr>
          <p:cNvPr id="2050"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077" y="0"/>
            <a:ext cx="1186632" cy="1197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219450" y="2586037"/>
            <a:ext cx="2970086" cy="1851075"/>
          </a:xfrm>
          <a:prstGeom prst="rect">
            <a:avLst/>
          </a:prstGeom>
        </p:spPr>
      </p:pic>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50" y="889617"/>
            <a:ext cx="8822124" cy="5262979"/>
          </a:xfrm>
          <a:prstGeom prst="rect">
            <a:avLst/>
          </a:prstGeom>
          <a:noFill/>
        </p:spPr>
        <p:txBody>
          <a:bodyPr wrap="square" rtlCol="0">
            <a:spAutoFit/>
          </a:bodyPr>
          <a:lstStyle/>
          <a:p>
            <a:pPr algn="ctr"/>
            <a:r>
              <a:rPr lang="en-US" sz="2800" b="1" u="sng" dirty="0">
                <a:solidFill>
                  <a:srgbClr val="0000CC"/>
                </a:solidFill>
                <a:latin typeface="Century Gothic" pitchFamily="34" charset="0"/>
              </a:rPr>
              <a:t>Rewards </a:t>
            </a:r>
          </a:p>
          <a:p>
            <a:pPr algn="ctr"/>
            <a:endParaRPr lang="en-US" sz="2800" b="1" u="sng" dirty="0">
              <a:solidFill>
                <a:srgbClr val="0000CC"/>
              </a:solidFill>
              <a:latin typeface="Century Gothic" pitchFamily="34" charset="0"/>
            </a:endParaRPr>
          </a:p>
          <a:p>
            <a:pPr marL="457200" indent="-457200" algn="just">
              <a:buFont typeface="Arial" pitchFamily="34" charset="0"/>
              <a:buChar char="•"/>
            </a:pPr>
            <a:r>
              <a:rPr lang="en-US" sz="2000" dirty="0">
                <a:solidFill>
                  <a:srgbClr val="0000CC"/>
                </a:solidFill>
                <a:latin typeface="Century Gothic" pitchFamily="34" charset="0"/>
              </a:rPr>
              <a:t>For following our Year 6 Rules for Learning and producing brilliant pieces of work, rewards are given in the form </a:t>
            </a:r>
            <a:r>
              <a:rPr lang="en-US" sz="2000" dirty="0" smtClean="0">
                <a:solidFill>
                  <a:srgbClr val="0000CC"/>
                </a:solidFill>
                <a:latin typeface="Century Gothic" pitchFamily="34" charset="0"/>
              </a:rPr>
              <a:t>of marbles. If the children work hard and fill the marble jar they can have a whole class prize of their choosing. </a:t>
            </a:r>
          </a:p>
          <a:p>
            <a:pPr marL="457200" indent="-457200" algn="just">
              <a:buFont typeface="Arial" pitchFamily="34" charset="0"/>
              <a:buChar char="•"/>
            </a:pPr>
            <a:r>
              <a:rPr lang="en-US" sz="2000" dirty="0" smtClean="0">
                <a:solidFill>
                  <a:srgbClr val="0000CC"/>
                </a:solidFill>
                <a:latin typeface="Century Gothic" pitchFamily="34" charset="0"/>
              </a:rPr>
              <a:t>The children will also be given special ‘Miss W saw that…’ cards, which can be abou</a:t>
            </a:r>
            <a:r>
              <a:rPr lang="en-US" sz="2000" dirty="0" smtClean="0">
                <a:solidFill>
                  <a:srgbClr val="0000CC"/>
                </a:solidFill>
                <a:latin typeface="Century Gothic" pitchFamily="34" charset="0"/>
              </a:rPr>
              <a:t>t all aspects of school life! </a:t>
            </a:r>
            <a:endParaRPr lang="en-US" sz="2000" dirty="0">
              <a:solidFill>
                <a:srgbClr val="0000CC"/>
              </a:solidFill>
              <a:latin typeface="Century Gothic" pitchFamily="34" charset="0"/>
            </a:endParaRPr>
          </a:p>
          <a:p>
            <a:pPr marL="457200" indent="-457200" algn="just">
              <a:buFont typeface="Arial" pitchFamily="34" charset="0"/>
              <a:buChar char="•"/>
            </a:pPr>
            <a:r>
              <a:rPr lang="en-US" sz="2000" dirty="0">
                <a:solidFill>
                  <a:srgbClr val="0000CC"/>
                </a:solidFill>
                <a:latin typeface="Century Gothic" pitchFamily="34" charset="0"/>
              </a:rPr>
              <a:t>Headteacher’s award will be given for exceptional work a high standard of presentation.</a:t>
            </a:r>
          </a:p>
          <a:p>
            <a:pPr marL="457200" indent="-457200" algn="just">
              <a:buFont typeface="Arial" pitchFamily="34" charset="0"/>
              <a:buChar char="•"/>
            </a:pPr>
            <a:r>
              <a:rPr lang="en-US" sz="2000" dirty="0">
                <a:solidFill>
                  <a:srgbClr val="0000CC"/>
                </a:solidFill>
                <a:latin typeface="Century Gothic" pitchFamily="34" charset="0"/>
              </a:rPr>
              <a:t>ROARR certificates will be awarded to the children that demonstrate a learning dispositions: resourceful; open; aspirational; resilient and reflective</a:t>
            </a:r>
            <a:r>
              <a:rPr lang="en-US" sz="2000" dirty="0" smtClean="0">
                <a:solidFill>
                  <a:srgbClr val="0000CC"/>
                </a:solidFill>
                <a:latin typeface="Century Gothic" pitchFamily="34" charset="0"/>
              </a:rPr>
              <a:t>.</a:t>
            </a:r>
          </a:p>
          <a:p>
            <a:pPr marL="457200" indent="-457200" algn="just">
              <a:buFont typeface="Arial" pitchFamily="34" charset="0"/>
              <a:buChar char="•"/>
            </a:pPr>
            <a:r>
              <a:rPr lang="en-US" sz="2000" dirty="0" smtClean="0">
                <a:solidFill>
                  <a:srgbClr val="0000CC"/>
                </a:solidFill>
                <a:latin typeface="Century Gothic" pitchFamily="34" charset="0"/>
              </a:rPr>
              <a:t>There is also an additional reward for reading – for every book that a child reads, they have the chance to collect cool stickers on a bookmark </a:t>
            </a:r>
            <a:r>
              <a:rPr lang="en-US" sz="2000" dirty="0" smtClean="0">
                <a:solidFill>
                  <a:srgbClr val="0000CC"/>
                </a:solidFill>
                <a:latin typeface="Century Gothic" pitchFamily="34" charset="0"/>
                <a:sym typeface="Wingdings" panose="05000000000000000000" pitchFamily="2" charset="2"/>
              </a:rPr>
              <a:t> </a:t>
            </a:r>
            <a:endParaRPr lang="en-US" sz="2000" dirty="0">
              <a:solidFill>
                <a:srgbClr val="0000CC"/>
              </a:solidFill>
              <a:latin typeface="Century Gothic" pitchFamily="34" charset="0"/>
            </a:endParaRPr>
          </a:p>
        </p:txBody>
      </p:sp>
      <p:pic>
        <p:nvPicPr>
          <p:cNvPr id="4"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707" y="169450"/>
            <a:ext cx="1427643" cy="144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96612"/>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08" y="799403"/>
            <a:ext cx="8856984" cy="4955203"/>
          </a:xfrm>
          <a:prstGeom prst="rect">
            <a:avLst/>
          </a:prstGeom>
          <a:noFill/>
        </p:spPr>
        <p:txBody>
          <a:bodyPr wrap="square" rtlCol="0">
            <a:spAutoFit/>
          </a:bodyPr>
          <a:lstStyle/>
          <a:p>
            <a:pPr algn="ctr"/>
            <a:r>
              <a:rPr lang="en-US" sz="2800" b="1" u="sng" dirty="0">
                <a:solidFill>
                  <a:srgbClr val="0000CC"/>
                </a:solidFill>
                <a:effectLst>
                  <a:outerShdw blurRad="38100" dist="38100" dir="2700000" algn="tl">
                    <a:srgbClr val="000000">
                      <a:alpha val="43137"/>
                    </a:srgbClr>
                  </a:outerShdw>
                </a:effectLst>
                <a:latin typeface="Century Gothic" pitchFamily="34" charset="0"/>
              </a:rPr>
              <a:t>Homework</a:t>
            </a:r>
            <a:endParaRPr lang="en-US" sz="2000" dirty="0">
              <a:solidFill>
                <a:srgbClr val="0000CC"/>
              </a:solidFill>
              <a:effectLst>
                <a:outerShdw blurRad="38100" dist="38100" dir="2700000" algn="tl">
                  <a:srgbClr val="000000">
                    <a:alpha val="43137"/>
                  </a:srgbClr>
                </a:outerShdw>
              </a:effectLst>
              <a:latin typeface="Century Gothic" pitchFamily="34" charset="0"/>
            </a:endParaRPr>
          </a:p>
          <a:p>
            <a:pPr algn="ctr"/>
            <a:endParaRPr lang="en-US" sz="2400" dirty="0">
              <a:solidFill>
                <a:srgbClr val="0000CC"/>
              </a:solidFill>
              <a:effectLst>
                <a:outerShdw blurRad="38100" dist="38100" dir="2700000" algn="tl">
                  <a:srgbClr val="000000">
                    <a:alpha val="43137"/>
                  </a:srgbClr>
                </a:outerShdw>
              </a:effectLst>
              <a:latin typeface="Century Gothic" pitchFamily="34" charset="0"/>
            </a:endParaRPr>
          </a:p>
          <a:p>
            <a:pPr algn="ctr"/>
            <a:r>
              <a:rPr lang="en-US" sz="2400" dirty="0">
                <a:solidFill>
                  <a:srgbClr val="0000CC"/>
                </a:solidFill>
                <a:effectLst>
                  <a:outerShdw blurRad="38100" dist="38100" dir="2700000" algn="tl">
                    <a:srgbClr val="000000">
                      <a:alpha val="43137"/>
                    </a:srgbClr>
                  </a:outerShdw>
                </a:effectLst>
                <a:latin typeface="Century Gothic" pitchFamily="34" charset="0"/>
              </a:rPr>
              <a:t>Home learning will be set for the term and should be handed in when it is completed. If completed to a good standard, children will be rewarded </a:t>
            </a:r>
            <a:r>
              <a:rPr lang="en-US" sz="2400" dirty="0" smtClean="0">
                <a:solidFill>
                  <a:srgbClr val="0000CC"/>
                </a:solidFill>
                <a:effectLst>
                  <a:outerShdw blurRad="38100" dist="38100" dir="2700000" algn="tl">
                    <a:srgbClr val="000000">
                      <a:alpha val="43137"/>
                    </a:srgbClr>
                  </a:outerShdw>
                </a:effectLst>
                <a:latin typeface="Century Gothic" pitchFamily="34" charset="0"/>
              </a:rPr>
              <a:t>a marble fo</a:t>
            </a:r>
            <a:r>
              <a:rPr lang="en-US" sz="2400" dirty="0" smtClean="0">
                <a:solidFill>
                  <a:srgbClr val="0000CC"/>
                </a:solidFill>
                <a:effectLst>
                  <a:outerShdw blurRad="38100" dist="38100" dir="2700000" algn="tl">
                    <a:srgbClr val="000000">
                      <a:alpha val="43137"/>
                    </a:srgbClr>
                  </a:outerShdw>
                </a:effectLst>
                <a:latin typeface="Century Gothic" pitchFamily="34" charset="0"/>
              </a:rPr>
              <a:t>r the jar.</a:t>
            </a:r>
            <a:endParaRPr lang="en-US" sz="2400" dirty="0">
              <a:solidFill>
                <a:srgbClr val="0000CC"/>
              </a:solidFill>
              <a:effectLst>
                <a:outerShdw blurRad="38100" dist="38100" dir="2700000" algn="tl">
                  <a:srgbClr val="000000">
                    <a:alpha val="43137"/>
                  </a:srgbClr>
                </a:outerShdw>
              </a:effectLst>
              <a:latin typeface="Century Gothic" pitchFamily="34" charset="0"/>
            </a:endParaRPr>
          </a:p>
          <a:p>
            <a:pPr algn="ctr"/>
            <a:endParaRPr lang="en-US" sz="2400" dirty="0">
              <a:solidFill>
                <a:srgbClr val="0000CC"/>
              </a:solidFill>
              <a:effectLst>
                <a:outerShdw blurRad="38100" dist="38100" dir="2700000" algn="tl">
                  <a:srgbClr val="000000">
                    <a:alpha val="43137"/>
                  </a:srgbClr>
                </a:outerShdw>
              </a:effectLst>
              <a:latin typeface="Century Gothic" pitchFamily="34" charset="0"/>
            </a:endParaRPr>
          </a:p>
          <a:p>
            <a:pPr algn="ctr"/>
            <a:r>
              <a:rPr lang="en-US" sz="2400" dirty="0">
                <a:solidFill>
                  <a:srgbClr val="0000CC"/>
                </a:solidFill>
                <a:effectLst>
                  <a:outerShdw blurRad="38100" dist="38100" dir="2700000" algn="tl">
                    <a:srgbClr val="000000">
                      <a:alpha val="43137"/>
                    </a:srgbClr>
                  </a:outerShdw>
                </a:effectLst>
                <a:latin typeface="Century Gothic" pitchFamily="34" charset="0"/>
              </a:rPr>
              <a:t>Homework will consist of a variety of tasks such as a topic project, writing or </a:t>
            </a:r>
            <a:r>
              <a:rPr lang="en-US" sz="2400" dirty="0" err="1">
                <a:solidFill>
                  <a:srgbClr val="0000CC"/>
                </a:solidFill>
                <a:effectLst>
                  <a:outerShdw blurRad="38100" dist="38100" dir="2700000" algn="tl">
                    <a:srgbClr val="000000">
                      <a:alpha val="43137"/>
                    </a:srgbClr>
                  </a:outerShdw>
                </a:effectLst>
                <a:latin typeface="Century Gothic" pitchFamily="34" charset="0"/>
              </a:rPr>
              <a:t>maths</a:t>
            </a:r>
            <a:r>
              <a:rPr lang="en-US" sz="2400" dirty="0">
                <a:solidFill>
                  <a:srgbClr val="0000CC"/>
                </a:solidFill>
                <a:effectLst>
                  <a:outerShdw blurRad="38100" dist="38100" dir="2700000" algn="tl">
                    <a:srgbClr val="000000">
                      <a:alpha val="43137"/>
                    </a:srgbClr>
                  </a:outerShdw>
                </a:effectLst>
                <a:latin typeface="Century Gothic" pitchFamily="34" charset="0"/>
              </a:rPr>
              <a:t> problem solving tasks.</a:t>
            </a:r>
          </a:p>
          <a:p>
            <a:pPr algn="ctr"/>
            <a:endParaRPr lang="en-US" sz="2400" dirty="0">
              <a:solidFill>
                <a:srgbClr val="0000CC"/>
              </a:solidFill>
              <a:effectLst>
                <a:outerShdw blurRad="38100" dist="38100" dir="2700000" algn="tl">
                  <a:srgbClr val="000000">
                    <a:alpha val="43137"/>
                  </a:srgbClr>
                </a:outerShdw>
              </a:effectLst>
              <a:latin typeface="Century Gothic" pitchFamily="34" charset="0"/>
            </a:endParaRPr>
          </a:p>
          <a:p>
            <a:pPr algn="ctr"/>
            <a:r>
              <a:rPr lang="en-US" sz="2400" dirty="0">
                <a:solidFill>
                  <a:srgbClr val="0000CC"/>
                </a:solidFill>
                <a:effectLst>
                  <a:outerShdw blurRad="38100" dist="38100" dir="2700000" algn="tl">
                    <a:srgbClr val="000000">
                      <a:alpha val="43137"/>
                    </a:srgbClr>
                  </a:outerShdw>
                </a:effectLst>
                <a:latin typeface="Century Gothic" pitchFamily="34" charset="0"/>
              </a:rPr>
              <a:t>Children are expected to read daily and practice the spellings given out every Friday. When your child reads with an adult or independently, please make a note of this in their reading record.</a:t>
            </a:r>
          </a:p>
        </p:txBody>
      </p:sp>
      <p:pic>
        <p:nvPicPr>
          <p:cNvPr id="4"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5268"/>
            <a:ext cx="1427643" cy="144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51479"/>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2060848"/>
            <a:ext cx="8604448" cy="3970318"/>
          </a:xfrm>
          <a:prstGeom prst="rect">
            <a:avLst/>
          </a:prstGeom>
          <a:noFill/>
        </p:spPr>
        <p:txBody>
          <a:bodyPr wrap="square" rtlCol="0">
            <a:spAutoFit/>
          </a:bodyPr>
          <a:lstStyle/>
          <a:p>
            <a:pPr algn="ctr"/>
            <a:r>
              <a:rPr lang="en-GB" sz="3600" b="1" dirty="0" smtClean="0">
                <a:solidFill>
                  <a:srgbClr val="0000CC"/>
                </a:solidFill>
                <a:effectLst>
                  <a:outerShdw blurRad="38100" dist="38100" dir="2700000" algn="tl">
                    <a:srgbClr val="000000">
                      <a:alpha val="43137"/>
                    </a:srgbClr>
                  </a:outerShdw>
                </a:effectLst>
                <a:latin typeface="Century Gothic" pitchFamily="34" charset="0"/>
              </a:rPr>
              <a:t>Pencil cases won’t be necessary next year. We will provide all the equipment they need </a:t>
            </a:r>
            <a:r>
              <a:rPr lang="en-GB" sz="3600" b="1" dirty="0" smtClean="0">
                <a:solidFill>
                  <a:srgbClr val="0000CC"/>
                </a:solidFill>
                <a:effectLst>
                  <a:outerShdw blurRad="38100" dist="38100" dir="2700000" algn="tl">
                    <a:srgbClr val="000000">
                      <a:alpha val="43137"/>
                    </a:srgbClr>
                  </a:outerShdw>
                </a:effectLst>
                <a:latin typeface="Century Gothic" pitchFamily="34" charset="0"/>
                <a:sym typeface="Wingdings" panose="05000000000000000000" pitchFamily="2" charset="2"/>
              </a:rPr>
              <a:t></a:t>
            </a:r>
            <a:endParaRPr lang="en-GB" sz="3600" b="1" dirty="0">
              <a:solidFill>
                <a:srgbClr val="0000CC"/>
              </a:solidFill>
              <a:effectLst>
                <a:outerShdw blurRad="38100" dist="38100" dir="2700000" algn="tl">
                  <a:srgbClr val="000000">
                    <a:alpha val="43137"/>
                  </a:srgbClr>
                </a:outerShdw>
              </a:effectLst>
              <a:latin typeface="Century Gothic" pitchFamily="34" charset="0"/>
            </a:endParaRPr>
          </a:p>
          <a:p>
            <a:pPr algn="ctr"/>
            <a:endParaRPr lang="en-GB" sz="3600" b="1" dirty="0">
              <a:solidFill>
                <a:srgbClr val="0000CC"/>
              </a:solidFill>
              <a:effectLst>
                <a:outerShdw blurRad="38100" dist="38100" dir="2700000" algn="tl">
                  <a:srgbClr val="000000">
                    <a:alpha val="43137"/>
                  </a:srgbClr>
                </a:outerShdw>
              </a:effectLst>
              <a:latin typeface="Century Gothic" pitchFamily="34" charset="0"/>
            </a:endParaRPr>
          </a:p>
          <a:p>
            <a:pPr algn="ctr"/>
            <a:r>
              <a:rPr lang="en-GB" sz="3600" b="1" dirty="0">
                <a:solidFill>
                  <a:srgbClr val="0000CC"/>
                </a:solidFill>
                <a:effectLst>
                  <a:outerShdw blurRad="38100" dist="38100" dir="2700000" algn="tl">
                    <a:srgbClr val="000000">
                      <a:alpha val="43137"/>
                    </a:srgbClr>
                  </a:outerShdw>
                </a:effectLst>
                <a:latin typeface="Century Gothic" pitchFamily="34" charset="0"/>
              </a:rPr>
              <a:t>Book bags (with reading record and spelling journals) need to be in school everyday please.</a:t>
            </a:r>
          </a:p>
        </p:txBody>
      </p:sp>
      <p:pic>
        <p:nvPicPr>
          <p:cNvPr id="3074"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034" y="47332"/>
            <a:ext cx="1638907" cy="165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5214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01970"/>
            <a:ext cx="8856984" cy="3231654"/>
          </a:xfrm>
          <a:prstGeom prst="rect">
            <a:avLst/>
          </a:prstGeom>
          <a:noFill/>
        </p:spPr>
        <p:txBody>
          <a:bodyPr wrap="square" rtlCol="0">
            <a:spAutoFit/>
          </a:bodyPr>
          <a:lstStyle/>
          <a:p>
            <a:pPr algn="ctr"/>
            <a:endParaRPr lang="en-US" sz="3200" b="1" u="sng" dirty="0">
              <a:solidFill>
                <a:srgbClr val="0000CC"/>
              </a:solidFill>
              <a:effectLst>
                <a:outerShdw blurRad="38100" dist="38100" dir="2700000" algn="tl">
                  <a:srgbClr val="000000">
                    <a:alpha val="43137"/>
                  </a:srgbClr>
                </a:outerShdw>
              </a:effectLst>
              <a:latin typeface="Century Gothic" pitchFamily="34" charset="0"/>
            </a:endParaRPr>
          </a:p>
          <a:p>
            <a:pPr algn="ctr"/>
            <a:r>
              <a:rPr lang="en-US" sz="3200" b="1" u="sng" dirty="0">
                <a:solidFill>
                  <a:srgbClr val="0000CC"/>
                </a:solidFill>
                <a:effectLst>
                  <a:outerShdw blurRad="38100" dist="38100" dir="2700000" algn="tl">
                    <a:srgbClr val="000000">
                      <a:alpha val="43137"/>
                    </a:srgbClr>
                  </a:outerShdw>
                </a:effectLst>
                <a:latin typeface="Century Gothic" pitchFamily="34" charset="0"/>
              </a:rPr>
              <a:t>Website, Facebook Group and Twitter page</a:t>
            </a:r>
            <a:endParaRPr lang="en-US" sz="2400" dirty="0">
              <a:solidFill>
                <a:srgbClr val="0000CC"/>
              </a:solidFill>
              <a:effectLst>
                <a:outerShdw blurRad="38100" dist="38100" dir="2700000" algn="tl">
                  <a:srgbClr val="000000">
                    <a:alpha val="43137"/>
                  </a:srgbClr>
                </a:outerShdw>
              </a:effectLst>
              <a:latin typeface="Century Gothic" pitchFamily="34" charset="0"/>
            </a:endParaRPr>
          </a:p>
          <a:p>
            <a:pPr algn="ctr"/>
            <a:endParaRPr lang="en-US" sz="2800" dirty="0">
              <a:solidFill>
                <a:srgbClr val="0000CC"/>
              </a:solidFill>
              <a:effectLst>
                <a:outerShdw blurRad="38100" dist="38100" dir="2700000" algn="tl">
                  <a:srgbClr val="000000">
                    <a:alpha val="43137"/>
                  </a:srgbClr>
                </a:outerShdw>
              </a:effectLst>
              <a:latin typeface="Century Gothic" pitchFamily="34" charset="0"/>
            </a:endParaRPr>
          </a:p>
          <a:p>
            <a:pPr algn="ctr"/>
            <a:r>
              <a:rPr lang="en-US" sz="2800" dirty="0">
                <a:solidFill>
                  <a:srgbClr val="0000CC"/>
                </a:solidFill>
                <a:effectLst>
                  <a:outerShdw blurRad="38100" dist="38100" dir="2700000" algn="tl">
                    <a:srgbClr val="000000">
                      <a:alpha val="43137"/>
                    </a:srgbClr>
                  </a:outerShdw>
                </a:effectLst>
                <a:latin typeface="Century Gothic" pitchFamily="34" charset="0"/>
              </a:rPr>
              <a:t>Check out our website, Facebook group and Twitter page where we will be putting up pictures and videos of the children’s learning throughout the year.</a:t>
            </a:r>
          </a:p>
        </p:txBody>
      </p:sp>
      <p:pic>
        <p:nvPicPr>
          <p:cNvPr id="4" name="Picture 2" descr="http://www.drakeprimaryschool.co.uk/wp-content/uploads/2014/09/mast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5268"/>
            <a:ext cx="1427643" cy="1440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15816" y="4389351"/>
            <a:ext cx="3240360" cy="369332"/>
          </a:xfrm>
          <a:prstGeom prst="rect">
            <a:avLst/>
          </a:prstGeom>
          <a:noFill/>
        </p:spPr>
        <p:txBody>
          <a:bodyPr wrap="square" rtlCol="0">
            <a:spAutoFit/>
          </a:bodyPr>
          <a:lstStyle/>
          <a:p>
            <a:r>
              <a:rPr lang="en-GB" dirty="0">
                <a:hlinkClick r:id="rId3"/>
              </a:rPr>
              <a:t>Drake Primary Academy website</a:t>
            </a:r>
            <a:endParaRPr lang="en-GB" dirty="0"/>
          </a:p>
        </p:txBody>
      </p:sp>
    </p:spTree>
    <p:extLst>
      <p:ext uri="{BB962C8B-B14F-4D97-AF65-F5344CB8AC3E}">
        <p14:creationId xmlns:p14="http://schemas.microsoft.com/office/powerpoint/2010/main" val="3578699826"/>
      </p:ext>
    </p:extLst>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438</Words>
  <Application>Microsoft Office PowerPoint</Application>
  <PresentationFormat>On-screen Show (4:3)</PresentationFormat>
  <Paragraphs>48</Paragraphs>
  <Slides>10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Office Theme</vt:lpstr>
      <vt:lpstr>Miss Wickenden and Mrs McGrath  Welcome you to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24th June 2011 – Monday 27th June 2011 Leave ECS @ 9.30am:  Arrive @ Grenville House 11.00am   Grenville House Activities Kayak, Open Canoe, High Ropes, Raft Building, Abseil at Berry Head &amp; Town Trail.   Leave Grenville House @ 9.30pm on Monday for Woodlands Leisure Park. Arrive back at ECS @ 5.00pm   Meals at Grenville House: Friday evening meal through to Monday (breakfast &amp; packed lunch).  Please note: children will require a packed lunch for the Friday.</dc:title>
  <dc:creator>AMeredith</dc:creator>
  <cp:lastModifiedBy>Jade Wickenden</cp:lastModifiedBy>
  <cp:revision>95</cp:revision>
  <cp:lastPrinted>2017-09-14T10:03:46Z</cp:lastPrinted>
  <dcterms:created xsi:type="dcterms:W3CDTF">2011-04-02T14:12:31Z</dcterms:created>
  <dcterms:modified xsi:type="dcterms:W3CDTF">2021-08-09T10:28:33Z</dcterms:modified>
  <cp:contentStatus/>
</cp:coreProperties>
</file>